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4" r:id="rId2"/>
    <p:sldId id="302" r:id="rId3"/>
    <p:sldId id="301" r:id="rId4"/>
    <p:sldId id="266" r:id="rId5"/>
    <p:sldId id="303" r:id="rId6"/>
    <p:sldId id="304" r:id="rId7"/>
    <p:sldId id="274" r:id="rId8"/>
    <p:sldId id="284" r:id="rId9"/>
    <p:sldId id="306" r:id="rId10"/>
    <p:sldId id="305" r:id="rId11"/>
    <p:sldId id="276" r:id="rId12"/>
    <p:sldId id="295" r:id="rId13"/>
    <p:sldId id="308" r:id="rId14"/>
    <p:sldId id="307" r:id="rId15"/>
    <p:sldId id="298" r:id="rId16"/>
    <p:sldId id="296" r:id="rId17"/>
    <p:sldId id="260" r:id="rId18"/>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45">
          <p15:clr>
            <a:srgbClr val="A4A3A4"/>
          </p15:clr>
        </p15:guide>
        <p15:guide id="2" pos="283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s, Michell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C1C"/>
    <a:srgbClr val="00FF00"/>
    <a:srgbClr val="E2A71D"/>
    <a:srgbClr val="FF9999"/>
    <a:srgbClr val="EEB42B"/>
    <a:srgbClr val="0065A6"/>
    <a:srgbClr val="FFE312"/>
    <a:srgbClr val="FFC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73" autoAdjust="0"/>
    <p:restoredTop sz="96300" autoAdjust="0"/>
  </p:normalViewPr>
  <p:slideViewPr>
    <p:cSldViewPr snapToGrid="0" snapToObjects="1">
      <p:cViewPr varScale="1">
        <p:scale>
          <a:sx n="101" d="100"/>
          <a:sy n="101" d="100"/>
        </p:scale>
        <p:origin x="114" y="432"/>
      </p:cViewPr>
      <p:guideLst>
        <p:guide orient="horz" pos="1445"/>
        <p:guide pos="283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90" d="100"/>
          <a:sy n="90" d="100"/>
        </p:scale>
        <p:origin x="-179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10D2A5B-F964-43D2-B188-CDA16986BAC6}" type="datetimeFigureOut">
              <a:rPr lang="en-US"/>
              <a:pPr>
                <a:defRPr/>
              </a:pPr>
              <a:t>3/18/2021</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70AFE7B-90B3-438F-93FF-039F46835591}" type="slidenum">
              <a:rPr lang="en-US"/>
              <a:pPr>
                <a:defRPr/>
              </a:pPr>
              <a:t>‹#›</a:t>
            </a:fld>
            <a:endParaRPr lang="en-US"/>
          </a:p>
        </p:txBody>
      </p:sp>
    </p:spTree>
    <p:extLst>
      <p:ext uri="{BB962C8B-B14F-4D97-AF65-F5344CB8AC3E}">
        <p14:creationId xmlns:p14="http://schemas.microsoft.com/office/powerpoint/2010/main" val="3798547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D954315-7676-48A7-8B0D-916A8873D234}" type="datetimeFigureOut">
              <a:rPr lang="en-US"/>
              <a:pPr>
                <a:defRPr/>
              </a:pPr>
              <a:t>3/18/2021</a:t>
            </a:fld>
            <a:endParaRPr lang="en-US"/>
          </a:p>
        </p:txBody>
      </p:sp>
      <p:sp>
        <p:nvSpPr>
          <p:cNvPr id="4" name="Slide Image Placeholder 3"/>
          <p:cNvSpPr>
            <a:spLocks noGrp="1" noRot="1" noChangeAspect="1"/>
          </p:cNvSpPr>
          <p:nvPr>
            <p:ph type="sldImg" idx="2"/>
          </p:nvPr>
        </p:nvSpPr>
        <p:spPr>
          <a:xfrm>
            <a:off x="347663" y="744538"/>
            <a:ext cx="6034087" cy="41560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468563" y="8064500"/>
            <a:ext cx="3649662" cy="1119188"/>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A647892-F4BF-4C6E-B4B3-A8353BDDE6B8}" type="slidenum">
              <a:rPr lang="en-US"/>
              <a:pPr>
                <a:defRPr/>
              </a:pPr>
              <a:t>‹#›</a:t>
            </a:fld>
            <a:endParaRPr lang="en-US"/>
          </a:p>
        </p:txBody>
      </p:sp>
    </p:spTree>
    <p:extLst>
      <p:ext uri="{BB962C8B-B14F-4D97-AF65-F5344CB8AC3E}">
        <p14:creationId xmlns:p14="http://schemas.microsoft.com/office/powerpoint/2010/main" val="37888648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xfrm>
            <a:off x="593725" y="744538"/>
            <a:ext cx="5541963" cy="4156075"/>
          </a:xfrm>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Good Afternoon Ladies and Gentlemen and welcome to the 2013 AMM</a:t>
            </a:r>
          </a:p>
          <a:p>
            <a:pPr eaLnBrk="1" hangingPunct="1">
              <a:spcBef>
                <a:spcPct val="0"/>
              </a:spcBef>
            </a:pPr>
            <a:r>
              <a:rPr lang="en-US"/>
              <a:t>I am Dr. Okocha and I am medical director and lead for Quality in Oxleas NHS FT</a:t>
            </a:r>
          </a:p>
          <a:p>
            <a:pPr eaLnBrk="1" hangingPunct="1">
              <a:spcBef>
                <a:spcPct val="0"/>
              </a:spcBef>
            </a:pPr>
            <a:r>
              <a:rPr lang="en-US"/>
              <a:t>I will spend the next 10 minutes giving you an overview of Quality of care</a:t>
            </a:r>
          </a:p>
          <a:p>
            <a:pPr eaLnBrk="1" hangingPunct="1">
              <a:spcBef>
                <a:spcPct val="0"/>
              </a:spcBef>
            </a:pPr>
            <a:endParaRPr lang="en-GB"/>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C99547-D75C-4B0A-A9E9-F2983751BF68}" type="slidenum">
              <a:rPr lang="en-US" smtClean="0"/>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250825" y="744538"/>
            <a:ext cx="6319838" cy="4741862"/>
          </a:xfrm>
          <a:noFill/>
          <a:ln>
            <a:solidFill>
              <a:srgbClr val="000000"/>
            </a:solidFill>
            <a:miter lim="800000"/>
            <a:headEnd/>
            <a:tailEnd/>
          </a:ln>
        </p:spPr>
      </p:sp>
      <p:sp>
        <p:nvSpPr>
          <p:cNvPr id="14338" name="Notes Placeholder 2"/>
          <p:cNvSpPr>
            <a:spLocks noGrp="1"/>
          </p:cNvSpPr>
          <p:nvPr>
            <p:ph type="body" idx="1"/>
          </p:nvPr>
        </p:nvSpPr>
        <p:spPr bwMode="auto">
          <a:xfrm>
            <a:off x="679450" y="6784975"/>
            <a:ext cx="5200650" cy="2398713"/>
          </a:xfrm>
          <a:noFill/>
        </p:spPr>
        <p:txBody>
          <a:bodyPr wrap="square" numCol="1" anchor="t" anchorCtr="0" compatLnSpc="1">
            <a:prstTxWarp prst="textNoShape">
              <a:avLst/>
            </a:prstTxWarp>
          </a:bodyPr>
          <a:lstStyle/>
          <a:p>
            <a:r>
              <a:rPr lang="en-GB" sz="1800"/>
              <a:t>Stephen to present</a:t>
            </a:r>
          </a:p>
        </p:txBody>
      </p:sp>
      <p:sp>
        <p:nvSpPr>
          <p:cNvPr id="4" name="Slide Number Placeholder 3"/>
          <p:cNvSpPr>
            <a:spLocks noGrp="1"/>
          </p:cNvSpPr>
          <p:nvPr>
            <p:ph type="sldNum" sz="quarter" idx="5"/>
          </p:nvPr>
        </p:nvSpPr>
        <p:spPr/>
        <p:txBody>
          <a:bodyPr/>
          <a:lstStyle/>
          <a:p>
            <a:pPr>
              <a:defRPr/>
            </a:pPr>
            <a:fld id="{0C5C9967-0590-48D5-A58E-333675F35DF8}"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350838" y="420688"/>
            <a:ext cx="5973762" cy="4479925"/>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800"/>
              <a:t>Michelle to present</a:t>
            </a:r>
          </a:p>
        </p:txBody>
      </p:sp>
      <p:sp>
        <p:nvSpPr>
          <p:cNvPr id="4" name="Slide Number Placeholder 3"/>
          <p:cNvSpPr>
            <a:spLocks noGrp="1"/>
          </p:cNvSpPr>
          <p:nvPr>
            <p:ph type="sldNum" sz="quarter" idx="5"/>
          </p:nvPr>
        </p:nvSpPr>
        <p:spPr/>
        <p:txBody>
          <a:bodyPr/>
          <a:lstStyle/>
          <a:p>
            <a:pPr>
              <a:defRPr/>
            </a:pPr>
            <a:fld id="{7FA0A4CA-687A-497F-985E-6E1C960ED0DE}"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439738" y="457200"/>
            <a:ext cx="5924550" cy="4443413"/>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600"/>
              <a:t>Michelle to Present</a:t>
            </a:r>
          </a:p>
        </p:txBody>
      </p:sp>
      <p:sp>
        <p:nvSpPr>
          <p:cNvPr id="4" name="Slide Number Placeholder 3"/>
          <p:cNvSpPr>
            <a:spLocks noGrp="1"/>
          </p:cNvSpPr>
          <p:nvPr>
            <p:ph type="sldNum" sz="quarter" idx="5"/>
          </p:nvPr>
        </p:nvSpPr>
        <p:spPr/>
        <p:txBody>
          <a:bodyPr/>
          <a:lstStyle/>
          <a:p>
            <a:pPr>
              <a:defRPr/>
            </a:pPr>
            <a:fld id="{DD0C661B-D51E-4DF0-A57E-94501B97D264}"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47663" y="512763"/>
            <a:ext cx="6053137" cy="454025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800"/>
              <a:t>Beverley Mack to present</a:t>
            </a:r>
          </a:p>
        </p:txBody>
      </p:sp>
      <p:sp>
        <p:nvSpPr>
          <p:cNvPr id="4" name="Slide Number Placeholder 3"/>
          <p:cNvSpPr>
            <a:spLocks noGrp="1"/>
          </p:cNvSpPr>
          <p:nvPr>
            <p:ph type="sldNum" sz="quarter" idx="5"/>
          </p:nvPr>
        </p:nvSpPr>
        <p:spPr/>
        <p:txBody>
          <a:bodyPr/>
          <a:lstStyle/>
          <a:p>
            <a:pPr>
              <a:defRPr/>
            </a:pPr>
            <a:fld id="{9E488507-BEAA-497D-9D0C-341CE0FB1BE7}"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47663" y="512763"/>
            <a:ext cx="6053137" cy="454025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800"/>
              <a:t>Beverley Mack to present</a:t>
            </a:r>
          </a:p>
        </p:txBody>
      </p:sp>
      <p:sp>
        <p:nvSpPr>
          <p:cNvPr id="4" name="Slide Number Placeholder 3"/>
          <p:cNvSpPr>
            <a:spLocks noGrp="1"/>
          </p:cNvSpPr>
          <p:nvPr>
            <p:ph type="sldNum" sz="quarter" idx="5"/>
          </p:nvPr>
        </p:nvSpPr>
        <p:spPr/>
        <p:txBody>
          <a:bodyPr/>
          <a:lstStyle/>
          <a:p>
            <a:pPr>
              <a:defRPr/>
            </a:pPr>
            <a:fld id="{9E488507-BEAA-497D-9D0C-341CE0FB1BE7}"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47663" y="512763"/>
            <a:ext cx="6053137" cy="454025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800"/>
              <a:t>Beverley Mack to present</a:t>
            </a:r>
          </a:p>
        </p:txBody>
      </p:sp>
      <p:sp>
        <p:nvSpPr>
          <p:cNvPr id="4" name="Slide Number Placeholder 3"/>
          <p:cNvSpPr>
            <a:spLocks noGrp="1"/>
          </p:cNvSpPr>
          <p:nvPr>
            <p:ph type="sldNum" sz="quarter" idx="5"/>
          </p:nvPr>
        </p:nvSpPr>
        <p:spPr/>
        <p:txBody>
          <a:bodyPr/>
          <a:lstStyle/>
          <a:p>
            <a:pPr>
              <a:defRPr/>
            </a:pPr>
            <a:fld id="{9E488507-BEAA-497D-9D0C-341CE0FB1BE7}"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47663" y="512763"/>
            <a:ext cx="6053137" cy="454025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800"/>
              <a:t>Beverley Mack to present</a:t>
            </a:r>
          </a:p>
        </p:txBody>
      </p:sp>
      <p:sp>
        <p:nvSpPr>
          <p:cNvPr id="4" name="Slide Number Placeholder 3"/>
          <p:cNvSpPr>
            <a:spLocks noGrp="1"/>
          </p:cNvSpPr>
          <p:nvPr>
            <p:ph type="sldNum" sz="quarter" idx="5"/>
          </p:nvPr>
        </p:nvSpPr>
        <p:spPr/>
        <p:txBody>
          <a:bodyPr/>
          <a:lstStyle/>
          <a:p>
            <a:pPr>
              <a:defRPr/>
            </a:pPr>
            <a:fld id="{9E488507-BEAA-497D-9D0C-341CE0FB1BE7}"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593725" y="744538"/>
            <a:ext cx="5541963" cy="4156075"/>
          </a:xfrm>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2F7FFE4-4BFB-4A7A-847E-33D26EED0717}"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3670300" y="2351088"/>
            <a:ext cx="5302250" cy="44196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034867" cy="542927"/>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199" y="1994413"/>
            <a:ext cx="8217429" cy="4055796"/>
          </a:xfrm>
        </p:spPr>
        <p:txBody>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432550"/>
            <a:ext cx="2133600" cy="288925"/>
          </a:xfrm>
          <a:prstGeom prst="rect">
            <a:avLst/>
          </a:prstGeom>
        </p:spPr>
        <p:txBody>
          <a:bodyPr/>
          <a:lstStyle>
            <a:lvl1pPr fontAlgn="auto">
              <a:spcBef>
                <a:spcPts val="0"/>
              </a:spcBef>
              <a:spcAft>
                <a:spcPts val="0"/>
              </a:spcAft>
              <a:defRPr>
                <a:latin typeface="+mn-lt"/>
              </a:defRPr>
            </a:lvl1pPr>
          </a:lstStyle>
          <a:p>
            <a:pPr>
              <a:defRPr/>
            </a:pPr>
            <a:fld id="{19DDD62E-A7D7-478F-8C68-1179A86BAF2C}" type="datetime3">
              <a:rPr lang="en-GB"/>
              <a:pPr>
                <a:defRPr/>
              </a:pPr>
              <a:t>18 March, 2021</a:t>
            </a:fld>
            <a:endParaRPr lang="en-US" dirty="0"/>
          </a:p>
        </p:txBody>
      </p:sp>
      <p:sp>
        <p:nvSpPr>
          <p:cNvPr id="5" name="Slide Number Placeholder 5"/>
          <p:cNvSpPr>
            <a:spLocks noGrp="1"/>
          </p:cNvSpPr>
          <p:nvPr>
            <p:ph type="sldNum" sz="quarter" idx="11"/>
          </p:nvPr>
        </p:nvSpPr>
        <p:spPr/>
        <p:txBody>
          <a:bodyPr/>
          <a:lstStyle>
            <a:lvl1pPr algn="r">
              <a:defRPr sz="1200">
                <a:solidFill>
                  <a:schemeClr val="tx2"/>
                </a:solidFill>
              </a:defRPr>
            </a:lvl1pPr>
          </a:lstStyle>
          <a:p>
            <a:pPr>
              <a:defRPr/>
            </a:pPr>
            <a:fld id="{0C9EA628-CAAF-4502-A4A2-2799BEACB4B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229600" cy="544899"/>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994400"/>
            <a:ext cx="4038600" cy="38655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994400"/>
            <a:ext cx="4038600" cy="38655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457200" y="6432550"/>
            <a:ext cx="2133600" cy="288925"/>
          </a:xfrm>
          <a:prstGeom prst="rect">
            <a:avLst/>
          </a:prstGeom>
        </p:spPr>
        <p:txBody>
          <a:bodyPr/>
          <a:lstStyle>
            <a:lvl1pPr fontAlgn="auto">
              <a:spcBef>
                <a:spcPts val="0"/>
              </a:spcBef>
              <a:spcAft>
                <a:spcPts val="0"/>
              </a:spcAft>
              <a:defRPr>
                <a:solidFill>
                  <a:srgbClr val="005B9C"/>
                </a:solidFill>
                <a:latin typeface="+mn-lt"/>
              </a:defRPr>
            </a:lvl1pPr>
          </a:lstStyle>
          <a:p>
            <a:pPr>
              <a:defRPr/>
            </a:pPr>
            <a:fld id="{A62B874F-937F-4595-BCA4-7EF987F0BF60}" type="datetime3">
              <a:rPr lang="en-GB"/>
              <a:pPr>
                <a:defRPr/>
              </a:pPr>
              <a:t>18 March, 2021</a:t>
            </a:fld>
            <a:endParaRPr lang="en-US"/>
          </a:p>
        </p:txBody>
      </p:sp>
      <p:sp>
        <p:nvSpPr>
          <p:cNvPr id="6" name="Slide Number Placeholder 5"/>
          <p:cNvSpPr>
            <a:spLocks noGrp="1"/>
          </p:cNvSpPr>
          <p:nvPr>
            <p:ph type="sldNum" sz="quarter" idx="11"/>
          </p:nvPr>
        </p:nvSpPr>
        <p:spPr>
          <a:xfrm>
            <a:off x="6553200" y="6424613"/>
            <a:ext cx="2133600" cy="296862"/>
          </a:xfrm>
        </p:spPr>
        <p:txBody>
          <a:bodyPr/>
          <a:lstStyle>
            <a:lvl1pPr algn="r">
              <a:defRPr sz="1200">
                <a:solidFill>
                  <a:srgbClr val="005B9C"/>
                </a:solidFill>
              </a:defRPr>
            </a:lvl1pPr>
          </a:lstStyle>
          <a:p>
            <a:pPr>
              <a:defRPr/>
            </a:pPr>
            <a:fld id="{CE2D662D-3864-4A4B-9055-7C37FB901B9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65A6"/>
        </a:solidFill>
        <a:effectLst/>
      </p:bgPr>
    </p:bg>
    <p:spTree>
      <p:nvGrpSpPr>
        <p:cNvPr id="1" name=""/>
        <p:cNvGrpSpPr/>
        <p:nvPr/>
      </p:nvGrpSpPr>
      <p:grpSpPr>
        <a:xfrm>
          <a:off x="0" y="0"/>
          <a:ext cx="0" cy="0"/>
          <a:chOff x="0" y="0"/>
          <a:chExt cx="0" cy="0"/>
        </a:xfrm>
      </p:grpSpPr>
      <p:sp>
        <p:nvSpPr>
          <p:cNvPr id="3" name="Rectangle 7"/>
          <p:cNvSpPr/>
          <p:nvPr userDrawn="1"/>
        </p:nvSpPr>
        <p:spPr>
          <a:xfrm>
            <a:off x="0" y="3175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1" descr="ImprovingLivesStrapWhite.png"/>
          <p:cNvPicPr>
            <a:picLocks noChangeAspect="1"/>
          </p:cNvPicPr>
          <p:nvPr userDrawn="1"/>
        </p:nvPicPr>
        <p:blipFill>
          <a:blip r:embed="rId2"/>
          <a:srcRect/>
          <a:stretch>
            <a:fillRect/>
          </a:stretch>
        </p:blipFill>
        <p:spPr bwMode="auto">
          <a:xfrm>
            <a:off x="444500" y="6024563"/>
            <a:ext cx="2146300" cy="534987"/>
          </a:xfrm>
          <a:prstGeom prst="rect">
            <a:avLst/>
          </a:prstGeom>
          <a:noFill/>
          <a:ln w="9525">
            <a:noFill/>
            <a:miter lim="800000"/>
            <a:headEnd/>
            <a:tailEnd/>
          </a:ln>
        </p:spPr>
      </p:pic>
      <p:sp>
        <p:nvSpPr>
          <p:cNvPr id="5" name="TextBox 6"/>
          <p:cNvSpPr txBox="1"/>
          <p:nvPr userDrawn="1"/>
        </p:nvSpPr>
        <p:spPr>
          <a:xfrm>
            <a:off x="4171950" y="1803400"/>
            <a:ext cx="185738" cy="369888"/>
          </a:xfrm>
          <a:prstGeom prst="rect">
            <a:avLst/>
          </a:prstGeom>
          <a:noFill/>
        </p:spPr>
        <p:txBody>
          <a:bodyPr wrap="none">
            <a:spAutoFit/>
          </a:bodyPr>
          <a:lstStyle/>
          <a:p>
            <a:pPr fontAlgn="auto">
              <a:spcBef>
                <a:spcPts val="0"/>
              </a:spcBef>
              <a:spcAft>
                <a:spcPts val="0"/>
              </a:spcAft>
              <a:defRPr/>
            </a:pPr>
            <a:endParaRPr lang="en-US" dirty="0">
              <a:latin typeface="+mn-lt"/>
            </a:endParaRPr>
          </a:p>
        </p:txBody>
      </p:sp>
      <p:pic>
        <p:nvPicPr>
          <p:cNvPr id="6" name="Picture 13" descr="OxleaseOWhite.png"/>
          <p:cNvPicPr>
            <a:picLocks noChangeAspect="1"/>
          </p:cNvPicPr>
          <p:nvPr userDrawn="1"/>
        </p:nvPicPr>
        <p:blipFill>
          <a:blip r:embed="rId3"/>
          <a:srcRect l="-5997" b="24954"/>
          <a:stretch>
            <a:fillRect/>
          </a:stretch>
        </p:blipFill>
        <p:spPr bwMode="auto">
          <a:xfrm>
            <a:off x="3327400" y="1812925"/>
            <a:ext cx="5816600" cy="5045075"/>
          </a:xfrm>
          <a:prstGeom prst="rect">
            <a:avLst/>
          </a:prstGeom>
          <a:noFill/>
          <a:ln w="9525">
            <a:noFill/>
            <a:miter lim="800000"/>
            <a:headEnd/>
            <a:tailEnd/>
          </a:ln>
        </p:spPr>
      </p:pic>
      <p:pic>
        <p:nvPicPr>
          <p:cNvPr id="7" name="Picture 16" descr="Oxleas_Yellow_WhiteNHS.png"/>
          <p:cNvPicPr>
            <a:picLocks noChangeAspect="1"/>
          </p:cNvPicPr>
          <p:nvPr userDrawn="1"/>
        </p:nvPicPr>
        <p:blipFill>
          <a:blip r:embed="rId4"/>
          <a:srcRect/>
          <a:stretch>
            <a:fillRect/>
          </a:stretch>
        </p:blipFill>
        <p:spPr bwMode="auto">
          <a:xfrm>
            <a:off x="469900" y="422275"/>
            <a:ext cx="2552700" cy="1422400"/>
          </a:xfrm>
          <a:prstGeom prst="rect">
            <a:avLst/>
          </a:prstGeom>
          <a:noFill/>
          <a:ln w="9525">
            <a:noFill/>
            <a:miter lim="800000"/>
            <a:headEnd/>
            <a:tailEnd/>
          </a:ln>
        </p:spPr>
      </p:pic>
      <p:sp>
        <p:nvSpPr>
          <p:cNvPr id="16" name="Title 1"/>
          <p:cNvSpPr>
            <a:spLocks noGrp="1"/>
          </p:cNvSpPr>
          <p:nvPr>
            <p:ph type="ctrTitle"/>
          </p:nvPr>
        </p:nvSpPr>
        <p:spPr>
          <a:xfrm>
            <a:off x="444509" y="2313892"/>
            <a:ext cx="3640646" cy="941781"/>
          </a:xfrm>
        </p:spPr>
        <p:txBody>
          <a:bodyPr>
            <a:normAutofit/>
          </a:bodyPr>
          <a:lstStyle>
            <a:lvl1pPr algn="l">
              <a:defRPr sz="2800">
                <a:solidFill>
                  <a:schemeClr val="accent2"/>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5A6"/>
        </a:solidFill>
        <a:effectLst/>
      </p:bgPr>
    </p:bg>
    <p:spTree>
      <p:nvGrpSpPr>
        <p:cNvPr id="1" name=""/>
        <p:cNvGrpSpPr/>
        <p:nvPr/>
      </p:nvGrpSpPr>
      <p:grpSpPr>
        <a:xfrm>
          <a:off x="0" y="0"/>
          <a:ext cx="0" cy="0"/>
          <a:chOff x="0" y="0"/>
          <a:chExt cx="0" cy="0"/>
        </a:xfrm>
      </p:grpSpPr>
      <p:sp>
        <p:nvSpPr>
          <p:cNvPr id="3" name="Rectangle 7"/>
          <p:cNvSpPr/>
          <p:nvPr userDrawn="1"/>
        </p:nvSpPr>
        <p:spPr>
          <a:xfrm>
            <a:off x="0" y="0"/>
            <a:ext cx="9144000" cy="6858000"/>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11" descr="Oxleas_White.png"/>
          <p:cNvPicPr>
            <a:picLocks noChangeAspect="1"/>
          </p:cNvPicPr>
          <p:nvPr userDrawn="1"/>
        </p:nvPicPr>
        <p:blipFill>
          <a:blip r:embed="rId2"/>
          <a:srcRect/>
          <a:stretch>
            <a:fillRect/>
          </a:stretch>
        </p:blipFill>
        <p:spPr bwMode="auto">
          <a:xfrm>
            <a:off x="439738" y="419100"/>
            <a:ext cx="2582862" cy="1433513"/>
          </a:xfrm>
          <a:prstGeom prst="rect">
            <a:avLst/>
          </a:prstGeom>
          <a:noFill/>
          <a:ln w="9525">
            <a:noFill/>
            <a:miter lim="800000"/>
            <a:headEnd/>
            <a:tailEnd/>
          </a:ln>
        </p:spPr>
      </p:pic>
      <p:pic>
        <p:nvPicPr>
          <p:cNvPr id="5" name="Picture 12" descr="ImprovingLivesStrapBlue.png"/>
          <p:cNvPicPr>
            <a:picLocks noChangeAspect="1"/>
          </p:cNvPicPr>
          <p:nvPr userDrawn="1"/>
        </p:nvPicPr>
        <p:blipFill>
          <a:blip r:embed="rId3"/>
          <a:srcRect/>
          <a:stretch>
            <a:fillRect/>
          </a:stretch>
        </p:blipFill>
        <p:spPr bwMode="auto">
          <a:xfrm>
            <a:off x="439738" y="6038850"/>
            <a:ext cx="2151062" cy="536575"/>
          </a:xfrm>
          <a:prstGeom prst="rect">
            <a:avLst/>
          </a:prstGeom>
          <a:noFill/>
          <a:ln w="9525">
            <a:noFill/>
            <a:miter lim="800000"/>
            <a:headEnd/>
            <a:tailEnd/>
          </a:ln>
        </p:spPr>
      </p:pic>
      <p:pic>
        <p:nvPicPr>
          <p:cNvPr id="6" name="Picture 13" descr="OxleaseOWhite.png"/>
          <p:cNvPicPr>
            <a:picLocks noChangeAspect="1"/>
          </p:cNvPicPr>
          <p:nvPr userDrawn="1"/>
        </p:nvPicPr>
        <p:blipFill>
          <a:blip r:embed="rId4"/>
          <a:srcRect l="-5997" b="24954"/>
          <a:stretch>
            <a:fillRect/>
          </a:stretch>
        </p:blipFill>
        <p:spPr bwMode="auto">
          <a:xfrm>
            <a:off x="3327400" y="1812925"/>
            <a:ext cx="5816600" cy="5045075"/>
          </a:xfrm>
          <a:prstGeom prst="rect">
            <a:avLst/>
          </a:prstGeom>
          <a:noFill/>
          <a:ln w="9525">
            <a:noFill/>
            <a:miter lim="800000"/>
            <a:headEnd/>
            <a:tailEnd/>
          </a:ln>
        </p:spPr>
      </p:pic>
      <p:sp>
        <p:nvSpPr>
          <p:cNvPr id="7" name="TextBox 6"/>
          <p:cNvSpPr txBox="1"/>
          <p:nvPr userDrawn="1"/>
        </p:nvSpPr>
        <p:spPr>
          <a:xfrm>
            <a:off x="4171950" y="1803400"/>
            <a:ext cx="185738" cy="369888"/>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16" name="Title 1"/>
          <p:cNvSpPr>
            <a:spLocks noGrp="1"/>
          </p:cNvSpPr>
          <p:nvPr>
            <p:ph type="ctrTitle"/>
          </p:nvPr>
        </p:nvSpPr>
        <p:spPr>
          <a:xfrm>
            <a:off x="461338" y="2332346"/>
            <a:ext cx="3640646" cy="941781"/>
          </a:xfrm>
        </p:spPr>
        <p:txBody>
          <a:bodyPr>
            <a:normAutofit/>
          </a:bodyPr>
          <a:lstStyle>
            <a:lvl1pPr algn="l">
              <a:defRPr sz="2800">
                <a:solidFill>
                  <a:schemeClr val="tx2"/>
                </a:solidFil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763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2"/>
              </a:solidFill>
            </a:endParaRPr>
          </a:p>
        </p:txBody>
      </p:sp>
      <p:sp>
        <p:nvSpPr>
          <p:cNvPr id="38915" name="Title Placeholder 1"/>
          <p:cNvSpPr>
            <a:spLocks noGrp="1"/>
          </p:cNvSpPr>
          <p:nvPr>
            <p:ph type="title"/>
          </p:nvPr>
        </p:nvSpPr>
        <p:spPr bwMode="auto">
          <a:xfrm>
            <a:off x="457200" y="1220788"/>
            <a:ext cx="8216900" cy="54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US"/>
          </a:p>
        </p:txBody>
      </p:sp>
      <p:sp>
        <p:nvSpPr>
          <p:cNvPr id="38916" name="Text Placeholder 2"/>
          <p:cNvSpPr>
            <a:spLocks noGrp="1"/>
          </p:cNvSpPr>
          <p:nvPr>
            <p:ph type="body" idx="1"/>
          </p:nvPr>
        </p:nvSpPr>
        <p:spPr bwMode="auto">
          <a:xfrm>
            <a:off x="457200" y="1993900"/>
            <a:ext cx="8216900" cy="4056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6540500" y="6424613"/>
            <a:ext cx="2133600" cy="296862"/>
          </a:xfrm>
          <a:prstGeom prst="rect">
            <a:avLst/>
          </a:prstGeom>
        </p:spPr>
        <p:txBody>
          <a:bodyPr vert="horz" lIns="0" tIns="0" rIns="0" bIns="0" rtlCol="0" anchor="t" anchorCtr="0"/>
          <a:lstStyle>
            <a:lvl1pPr algn="r" fontAlgn="auto">
              <a:spcBef>
                <a:spcPts val="0"/>
              </a:spcBef>
              <a:spcAft>
                <a:spcPts val="0"/>
              </a:spcAft>
              <a:defRPr sz="1200">
                <a:solidFill>
                  <a:schemeClr val="tx2"/>
                </a:solidFill>
                <a:latin typeface="+mn-lt"/>
              </a:defRPr>
            </a:lvl1pPr>
          </a:lstStyle>
          <a:p>
            <a:pPr>
              <a:defRPr/>
            </a:pPr>
            <a:fld id="{A3C215B1-9FEB-4FCD-939D-1C4C7BDBB17C}" type="slidenum">
              <a:rPr lang="en-US"/>
              <a:pPr>
                <a:defRPr/>
              </a:pPr>
              <a:t>‹#›</a:t>
            </a:fld>
            <a:endParaRPr lang="en-US" dirty="0"/>
          </a:p>
        </p:txBody>
      </p:sp>
      <p:pic>
        <p:nvPicPr>
          <p:cNvPr id="38918" name="Picture 14" descr="Oxleas_Yellow_WhiteNHS.png"/>
          <p:cNvPicPr>
            <a:picLocks noChangeAspect="1"/>
          </p:cNvPicPr>
          <p:nvPr userDrawn="1"/>
        </p:nvPicPr>
        <p:blipFill>
          <a:blip r:embed="rId7"/>
          <a:srcRect/>
          <a:stretch>
            <a:fillRect/>
          </a:stretch>
        </p:blipFill>
        <p:spPr bwMode="auto">
          <a:xfrm>
            <a:off x="457200" y="228600"/>
            <a:ext cx="1600200" cy="892175"/>
          </a:xfrm>
          <a:prstGeom prst="rect">
            <a:avLst/>
          </a:prstGeom>
          <a:noFill/>
          <a:ln w="9525">
            <a:noFill/>
            <a:miter lim="800000"/>
            <a:headEnd/>
            <a:tailEnd/>
          </a:ln>
        </p:spPr>
      </p:pic>
      <p:pic>
        <p:nvPicPr>
          <p:cNvPr id="38919" name="Picture 8" descr="ImprovingLivesStrapWhite.png"/>
          <p:cNvPicPr>
            <a:picLocks noChangeAspect="1"/>
          </p:cNvPicPr>
          <p:nvPr userDrawn="1"/>
        </p:nvPicPr>
        <p:blipFill>
          <a:blip r:embed="rId8"/>
          <a:srcRect/>
          <a:stretch>
            <a:fillRect/>
          </a:stretch>
        </p:blipFill>
        <p:spPr bwMode="auto">
          <a:xfrm>
            <a:off x="6527800" y="569913"/>
            <a:ext cx="2146300"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hdr="0" ftr="0" dt="0"/>
  <p:txStyles>
    <p:titleStyle>
      <a:lvl1pPr algn="l" defTabSz="457200" rtl="0" eaLnBrk="0" fontAlgn="base" hangingPunct="0">
        <a:spcBef>
          <a:spcPct val="0"/>
        </a:spcBef>
        <a:spcAft>
          <a:spcPct val="0"/>
        </a:spcAft>
        <a:defRPr sz="2800" kern="1200">
          <a:solidFill>
            <a:schemeClr val="accent2"/>
          </a:solidFill>
          <a:latin typeface="+mj-lt"/>
          <a:ea typeface="+mj-ea"/>
          <a:cs typeface="+mj-cs"/>
        </a:defRPr>
      </a:lvl1pPr>
      <a:lvl2pPr algn="l" defTabSz="457200" rtl="0" eaLnBrk="0" fontAlgn="base" hangingPunct="0">
        <a:spcBef>
          <a:spcPct val="0"/>
        </a:spcBef>
        <a:spcAft>
          <a:spcPct val="0"/>
        </a:spcAft>
        <a:defRPr sz="2800">
          <a:solidFill>
            <a:schemeClr val="accent2"/>
          </a:solidFill>
          <a:latin typeface="Calibri" pitchFamily="34" charset="0"/>
        </a:defRPr>
      </a:lvl2pPr>
      <a:lvl3pPr algn="l" defTabSz="457200" rtl="0" eaLnBrk="0" fontAlgn="base" hangingPunct="0">
        <a:spcBef>
          <a:spcPct val="0"/>
        </a:spcBef>
        <a:spcAft>
          <a:spcPct val="0"/>
        </a:spcAft>
        <a:defRPr sz="2800">
          <a:solidFill>
            <a:schemeClr val="accent2"/>
          </a:solidFill>
          <a:latin typeface="Calibri" pitchFamily="34" charset="0"/>
        </a:defRPr>
      </a:lvl3pPr>
      <a:lvl4pPr algn="l" defTabSz="457200" rtl="0" eaLnBrk="0" fontAlgn="base" hangingPunct="0">
        <a:spcBef>
          <a:spcPct val="0"/>
        </a:spcBef>
        <a:spcAft>
          <a:spcPct val="0"/>
        </a:spcAft>
        <a:defRPr sz="2800">
          <a:solidFill>
            <a:schemeClr val="accent2"/>
          </a:solidFill>
          <a:latin typeface="Calibri" pitchFamily="34" charset="0"/>
        </a:defRPr>
      </a:lvl4pPr>
      <a:lvl5pPr algn="l" defTabSz="457200" rtl="0" eaLnBrk="0" fontAlgn="base" hangingPunct="0">
        <a:spcBef>
          <a:spcPct val="0"/>
        </a:spcBef>
        <a:spcAft>
          <a:spcPct val="0"/>
        </a:spcAft>
        <a:defRPr sz="2800">
          <a:solidFill>
            <a:schemeClr val="accent2"/>
          </a:solidFill>
          <a:latin typeface="Calibri" pitchFamily="34" charset="0"/>
        </a:defRPr>
      </a:lvl5pPr>
      <a:lvl6pPr marL="457200" algn="l" defTabSz="457200" rtl="0" fontAlgn="base">
        <a:spcBef>
          <a:spcPct val="0"/>
        </a:spcBef>
        <a:spcAft>
          <a:spcPct val="0"/>
        </a:spcAft>
        <a:defRPr sz="2800">
          <a:solidFill>
            <a:schemeClr val="accent2"/>
          </a:solidFill>
          <a:latin typeface="Calibri" pitchFamily="34" charset="0"/>
        </a:defRPr>
      </a:lvl6pPr>
      <a:lvl7pPr marL="914400" algn="l" defTabSz="457200" rtl="0" fontAlgn="base">
        <a:spcBef>
          <a:spcPct val="0"/>
        </a:spcBef>
        <a:spcAft>
          <a:spcPct val="0"/>
        </a:spcAft>
        <a:defRPr sz="2800">
          <a:solidFill>
            <a:schemeClr val="accent2"/>
          </a:solidFill>
          <a:latin typeface="Calibri" pitchFamily="34" charset="0"/>
        </a:defRPr>
      </a:lvl7pPr>
      <a:lvl8pPr marL="1371600" algn="l" defTabSz="457200" rtl="0" fontAlgn="base">
        <a:spcBef>
          <a:spcPct val="0"/>
        </a:spcBef>
        <a:spcAft>
          <a:spcPct val="0"/>
        </a:spcAft>
        <a:defRPr sz="2800">
          <a:solidFill>
            <a:schemeClr val="accent2"/>
          </a:solidFill>
          <a:latin typeface="Calibri" pitchFamily="34" charset="0"/>
        </a:defRPr>
      </a:lvl8pPr>
      <a:lvl9pPr marL="1828800" algn="l" defTabSz="457200" rtl="0" fontAlgn="base">
        <a:spcBef>
          <a:spcPct val="0"/>
        </a:spcBef>
        <a:spcAft>
          <a:spcPct val="0"/>
        </a:spcAft>
        <a:defRPr sz="2800">
          <a:solidFill>
            <a:schemeClr val="accent2"/>
          </a:solidFill>
          <a:latin typeface="Calibri" pitchFamily="34" charset="0"/>
        </a:defRPr>
      </a:lvl9pPr>
    </p:titleStyle>
    <p:bodyStyle>
      <a:lvl1pPr marL="182563" indent="-182563" algn="l" defTabSz="4572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1pPr>
      <a:lvl2pPr marL="542925" indent="-180975" algn="l" defTabSz="4572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2pPr>
      <a:lvl3pPr marL="809625" indent="-180975" algn="l" defTabSz="4572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3pPr>
      <a:lvl4pPr marL="992188" indent="-182563" algn="l" defTabSz="4572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4pPr>
      <a:lvl5pPr marL="1257300" indent="-180975" algn="l" defTabSz="342900" rtl="0" eaLnBrk="0" fontAlgn="base" hangingPunct="0">
        <a:spcBef>
          <a:spcPct val="20000"/>
        </a:spcBef>
        <a:spcAft>
          <a:spcPct val="0"/>
        </a:spcAft>
        <a:buClr>
          <a:srgbClr val="F6BC1C"/>
        </a:buClr>
        <a:buFont typeface="Arial" charset="0"/>
        <a:buChar char="•"/>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oh4iWmabRAhXE1hQKHRgiDH8QjRwIBw&amp;url=https://www.tes.com/teaching-resource/task-management-board-6434151&amp;psig=AFQjCNHHiFnyVbg4u-H-ZclCd38oyoPiQA&amp;ust=148354049388223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3"/>
          <p:cNvGrpSpPr>
            <a:grpSpLocks/>
          </p:cNvGrpSpPr>
          <p:nvPr/>
        </p:nvGrpSpPr>
        <p:grpSpPr bwMode="auto">
          <a:xfrm>
            <a:off x="271463" y="2522538"/>
            <a:ext cx="3635375" cy="2992437"/>
            <a:chOff x="204788" y="1779588"/>
            <a:chExt cx="3635375" cy="2992437"/>
          </a:xfrm>
        </p:grpSpPr>
        <p:sp>
          <p:nvSpPr>
            <p:cNvPr id="9218" name="Subtitle 2"/>
            <p:cNvSpPr txBox="1">
              <a:spLocks/>
            </p:cNvSpPr>
            <p:nvPr/>
          </p:nvSpPr>
          <p:spPr bwMode="auto">
            <a:xfrm>
              <a:off x="401638" y="3082925"/>
              <a:ext cx="3438525" cy="790575"/>
            </a:xfrm>
            <a:prstGeom prst="rect">
              <a:avLst/>
            </a:prstGeom>
            <a:noFill/>
            <a:ln w="9525">
              <a:noFill/>
              <a:miter lim="800000"/>
              <a:headEnd/>
              <a:tailEnd/>
            </a:ln>
          </p:spPr>
          <p:txBody>
            <a:bodyPr lIns="0" tIns="0" rIns="0" bIns="0"/>
            <a:lstStyle/>
            <a:p>
              <a:pPr>
                <a:spcBef>
                  <a:spcPct val="20000"/>
                </a:spcBef>
                <a:buFont typeface="Arial" charset="0"/>
                <a:buNone/>
              </a:pPr>
              <a:endParaRPr lang="en-US" sz="1400" b="1" dirty="0">
                <a:solidFill>
                  <a:srgbClr val="3C3C3B"/>
                </a:solidFill>
                <a:latin typeface="Calibri" pitchFamily="34" charset="0"/>
              </a:endParaRPr>
            </a:p>
          </p:txBody>
        </p:sp>
        <p:sp>
          <p:nvSpPr>
            <p:cNvPr id="9219" name="Title 1"/>
            <p:cNvSpPr txBox="1">
              <a:spLocks/>
            </p:cNvSpPr>
            <p:nvPr/>
          </p:nvSpPr>
          <p:spPr bwMode="auto">
            <a:xfrm>
              <a:off x="204788" y="1779588"/>
              <a:ext cx="3635375" cy="849312"/>
            </a:xfrm>
            <a:prstGeom prst="rect">
              <a:avLst/>
            </a:prstGeom>
            <a:noFill/>
            <a:ln w="9525">
              <a:noFill/>
              <a:miter lim="800000"/>
              <a:headEnd/>
              <a:tailEnd/>
            </a:ln>
          </p:spPr>
          <p:txBody>
            <a:bodyPr lIns="0" tIns="0" rIns="0" bIns="0"/>
            <a:lstStyle/>
            <a:p>
              <a:pPr>
                <a:lnSpc>
                  <a:spcPts val="3000"/>
                </a:lnSpc>
              </a:pPr>
              <a:r>
                <a:rPr lang="en-US" sz="2000" b="1" dirty="0">
                  <a:solidFill>
                    <a:srgbClr val="0070C0"/>
                  </a:solidFill>
                </a:rPr>
                <a:t>Our Children, Their Future, Our Vision</a:t>
              </a:r>
              <a:endParaRPr lang="en-US" sz="2000" dirty="0">
                <a:solidFill>
                  <a:srgbClr val="0070C0"/>
                </a:solidFill>
              </a:endParaRPr>
            </a:p>
            <a:p>
              <a:pPr>
                <a:lnSpc>
                  <a:spcPts val="3000"/>
                </a:lnSpc>
              </a:pPr>
              <a:endParaRPr lang="en-US" sz="1600" dirty="0">
                <a:solidFill>
                  <a:srgbClr val="0065A6"/>
                </a:solidFill>
                <a:latin typeface="Calibri" pitchFamily="34" charset="0"/>
              </a:endParaRPr>
            </a:p>
          </p:txBody>
        </p:sp>
        <p:pic>
          <p:nvPicPr>
            <p:cNvPr id="9220" name="Picture 5"/>
            <p:cNvPicPr>
              <a:picLocks noChangeAspect="1"/>
            </p:cNvPicPr>
            <p:nvPr/>
          </p:nvPicPr>
          <p:blipFill>
            <a:blip r:embed="rId3"/>
            <a:srcRect/>
            <a:stretch>
              <a:fillRect/>
            </a:stretch>
          </p:blipFill>
          <p:spPr bwMode="auto">
            <a:xfrm>
              <a:off x="344488" y="4086225"/>
              <a:ext cx="2749550" cy="685800"/>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Conversation skills</a:t>
            </a:r>
          </a:p>
        </p:txBody>
      </p:sp>
      <p:sp>
        <p:nvSpPr>
          <p:cNvPr id="3" name="Content Placeholder 2"/>
          <p:cNvSpPr>
            <a:spLocks noGrp="1"/>
          </p:cNvSpPr>
          <p:nvPr>
            <p:ph idx="1"/>
          </p:nvPr>
        </p:nvSpPr>
        <p:spPr>
          <a:xfrm>
            <a:off x="456671" y="1922816"/>
            <a:ext cx="8217429" cy="4055796"/>
          </a:xfrm>
        </p:spPr>
        <p:txBody>
          <a:bodyPr/>
          <a:lstStyle/>
          <a:p>
            <a:pPr marL="0" indent="0">
              <a:buNone/>
            </a:pPr>
            <a:r>
              <a:rPr lang="en-GB" b="1" dirty="0"/>
              <a:t>In conversation, children with reduced attention skills may need support with turn-taking and topic maintenance. You can help by:</a:t>
            </a:r>
          </a:p>
          <a:p>
            <a:r>
              <a:rPr lang="en-GB" dirty="0"/>
              <a:t>Playing turn-taking games as a family; have a talking object, if the person is holding the object it is their turn to talk. Praise everyone for waiting for their turn and not interrupting</a:t>
            </a:r>
          </a:p>
          <a:p>
            <a:r>
              <a:rPr lang="en-GB" dirty="0"/>
              <a:t>Use a ‘good listening’ and/or ‘good waiting’ visual as a reminder</a:t>
            </a:r>
          </a:p>
          <a:p>
            <a:r>
              <a:rPr lang="en-GB" dirty="0"/>
              <a:t>As a family, take some time to share news about your day; make sure everyone has a turn </a:t>
            </a:r>
          </a:p>
          <a:p>
            <a:r>
              <a:rPr lang="en-GB" dirty="0"/>
              <a:t>Try using a ‘chat bag’; put some topic examples in a bag and everyone has a turn to pick one out; this is the topic you all talk about during your chat time</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pPr>
                <a:defRPr/>
              </a:pPr>
              <a:t>10</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27" t="20620" r="38343" b="49147"/>
          <a:stretch/>
        </p:blipFill>
        <p:spPr bwMode="auto">
          <a:xfrm>
            <a:off x="2371060" y="5261579"/>
            <a:ext cx="1765005" cy="143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459" t="51644" r="38611" b="18123"/>
          <a:stretch/>
        </p:blipFill>
        <p:spPr bwMode="auto">
          <a:xfrm>
            <a:off x="4775495" y="5247427"/>
            <a:ext cx="1765005" cy="143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43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220788"/>
            <a:ext cx="8034338" cy="542925"/>
          </a:xfrm>
        </p:spPr>
        <p:txBody>
          <a:bodyPr/>
          <a:lstStyle/>
          <a:p>
            <a:pPr algn="ctr" eaLnBrk="1" hangingPunct="1"/>
            <a:r>
              <a:rPr lang="en-GB" sz="3200" dirty="0"/>
              <a:t>Visuals</a:t>
            </a:r>
          </a:p>
        </p:txBody>
      </p:sp>
      <p:sp>
        <p:nvSpPr>
          <p:cNvPr id="21506" name="Slide Number Placeholder 4"/>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7D51C907-0C3D-432C-9C96-D8A6C4BE1118}" type="slidenum">
              <a:rPr lang="en-US"/>
              <a:pPr fontAlgn="base">
                <a:spcBef>
                  <a:spcPct val="0"/>
                </a:spcBef>
                <a:spcAft>
                  <a:spcPct val="0"/>
                </a:spcAft>
                <a:defRPr/>
              </a:pPr>
              <a:t>11</a:t>
            </a:fld>
            <a:endParaRPr lang="en-US"/>
          </a:p>
        </p:txBody>
      </p:sp>
      <p:sp>
        <p:nvSpPr>
          <p:cNvPr id="2" name="Content Placeholder 1"/>
          <p:cNvSpPr>
            <a:spLocks noGrp="1"/>
          </p:cNvSpPr>
          <p:nvPr>
            <p:ph idx="1"/>
          </p:nvPr>
        </p:nvSpPr>
        <p:spPr>
          <a:xfrm>
            <a:off x="457199" y="1994413"/>
            <a:ext cx="8217429" cy="4430200"/>
          </a:xfrm>
        </p:spPr>
        <p:txBody>
          <a:bodyPr/>
          <a:lstStyle/>
          <a:p>
            <a:pPr marL="0" indent="0" algn="ctr">
              <a:buNone/>
            </a:pPr>
            <a:r>
              <a:rPr lang="en-GB" b="1" dirty="0"/>
              <a:t>Often children find it easier to attend when visuals are used alongside the spoken word</a:t>
            </a:r>
          </a:p>
          <a:p>
            <a:pPr marL="0" indent="0">
              <a:buNone/>
            </a:pPr>
            <a:r>
              <a:rPr lang="en-GB" dirty="0"/>
              <a:t>You could try:</a:t>
            </a:r>
          </a:p>
          <a:p>
            <a:r>
              <a:rPr lang="en-GB" dirty="0"/>
              <a:t>A now and next (or first and then) board </a:t>
            </a:r>
          </a:p>
          <a:p>
            <a:r>
              <a:rPr lang="en-GB" dirty="0"/>
              <a:t>A visual time table (</a:t>
            </a:r>
            <a:r>
              <a:rPr lang="en-GB" dirty="0" err="1"/>
              <a:t>eg</a:t>
            </a:r>
            <a:r>
              <a:rPr lang="en-GB" dirty="0"/>
              <a:t> for certain routines of the day)</a:t>
            </a:r>
          </a:p>
          <a:p>
            <a:r>
              <a:rPr lang="en-GB" dirty="0"/>
              <a:t>A reward chart</a:t>
            </a:r>
          </a:p>
          <a:p>
            <a:r>
              <a:rPr lang="en-GB" dirty="0"/>
              <a:t>A task management board</a:t>
            </a:r>
          </a:p>
          <a:p>
            <a:r>
              <a:rPr lang="en-GB" dirty="0"/>
              <a:t>Timers; a sand-timer or use the one on your phone</a:t>
            </a:r>
          </a:p>
          <a:p>
            <a:pPr marL="0" indent="0">
              <a:buNone/>
            </a:pPr>
            <a:r>
              <a:rPr lang="en-GB" b="1" dirty="0"/>
              <a:t>Have a chat with your child’s school to see what they use so that you can do the same at home</a:t>
            </a:r>
          </a:p>
          <a:p>
            <a:pPr marL="0" indent="0">
              <a:buNone/>
            </a:pPr>
            <a:r>
              <a:rPr lang="en-GB" b="1" dirty="0"/>
              <a:t>Even if you think your child has listened to and understood the instruction, it can still help to use the visual support as a reminder</a:t>
            </a:r>
          </a:p>
          <a:p>
            <a:pPr marL="0" indent="0">
              <a:buNone/>
            </a:pPr>
            <a:endParaRPr lang="en-GB"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220788"/>
            <a:ext cx="8034338" cy="542925"/>
          </a:xfrm>
        </p:spPr>
        <p:txBody>
          <a:bodyPr/>
          <a:lstStyle/>
          <a:p>
            <a:pPr algn="ctr" eaLnBrk="1" hangingPunct="1"/>
            <a:r>
              <a:rPr lang="en-GB" dirty="0"/>
              <a:t>Examples of visual support systems you could use</a:t>
            </a:r>
          </a:p>
        </p:txBody>
      </p:sp>
      <p:sp>
        <p:nvSpPr>
          <p:cNvPr id="21506" name="Slide Number Placeholder 4"/>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7D51C907-0C3D-432C-9C96-D8A6C4BE1118}" type="slidenum">
              <a:rPr lang="en-US"/>
              <a:pPr fontAlgn="base">
                <a:spcBef>
                  <a:spcPct val="0"/>
                </a:spcBef>
                <a:spcAft>
                  <a:spcPct val="0"/>
                </a:spcAft>
                <a:defRPr/>
              </a:pPr>
              <a:t>12</a:t>
            </a:fld>
            <a:endParaRPr lang="en-US"/>
          </a:p>
        </p:txBody>
      </p:sp>
      <p:sp>
        <p:nvSpPr>
          <p:cNvPr id="2" name="Content Placeholder 1"/>
          <p:cNvSpPr>
            <a:spLocks noGrp="1"/>
          </p:cNvSpPr>
          <p:nvPr>
            <p:ph idx="1"/>
          </p:nvPr>
        </p:nvSpPr>
        <p:spPr>
          <a:xfrm>
            <a:off x="457199" y="1994413"/>
            <a:ext cx="8217429" cy="4430200"/>
          </a:xfrm>
        </p:spPr>
        <p:txBody>
          <a:bodyPr/>
          <a:lstStyle/>
          <a:p>
            <a:endParaRPr lang="en-GB" dirty="0"/>
          </a:p>
          <a:p>
            <a:pPr marL="0" indent="0">
              <a:buNone/>
            </a:pPr>
            <a:endParaRPr lang="en-GB" dirty="0"/>
          </a:p>
          <a:p>
            <a:endParaRPr lang="en-GB" dirty="0"/>
          </a:p>
          <a:p>
            <a:endParaRPr lang="en-GB"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34" t="20453" r="2544" b="4484"/>
          <a:stretch/>
        </p:blipFill>
        <p:spPr bwMode="auto">
          <a:xfrm>
            <a:off x="144575" y="1763713"/>
            <a:ext cx="4191990" cy="280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40" t="20509" r="1752" b="6944"/>
          <a:stretch/>
        </p:blipFill>
        <p:spPr bwMode="auto">
          <a:xfrm>
            <a:off x="144575" y="4171119"/>
            <a:ext cx="4191990" cy="26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15" t="19399" r="7812" b="6960"/>
          <a:stretch/>
        </p:blipFill>
        <p:spPr bwMode="auto">
          <a:xfrm>
            <a:off x="5207478" y="1636123"/>
            <a:ext cx="3936522" cy="282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751" t="22431" r="3942" b="8955"/>
          <a:stretch/>
        </p:blipFill>
        <p:spPr bwMode="auto">
          <a:xfrm>
            <a:off x="5182134" y="4461843"/>
            <a:ext cx="3987210" cy="23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41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9EA628-CAAF-4502-A4A2-2799BEACB4BD}" type="slidenum">
              <a:rPr lang="en-US" smtClean="0"/>
              <a:pPr>
                <a:defRPr/>
              </a:pPr>
              <a:t>13</a:t>
            </a:fld>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69" t="21860" r="19505" b="10387"/>
          <a:stretch/>
        </p:blipFill>
        <p:spPr bwMode="auto">
          <a:xfrm>
            <a:off x="0" y="1864061"/>
            <a:ext cx="5135525" cy="327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1220788"/>
            <a:ext cx="8034338" cy="542925"/>
          </a:xfrm>
        </p:spPr>
        <p:txBody>
          <a:bodyPr/>
          <a:lstStyle/>
          <a:p>
            <a:pPr algn="ctr" eaLnBrk="1" hangingPunct="1"/>
            <a:r>
              <a:rPr lang="en-GB" dirty="0"/>
              <a:t>Examples of visual support systems you could use</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291" t="25718" r="25960" b="13954"/>
          <a:stretch/>
        </p:blipFill>
        <p:spPr bwMode="auto">
          <a:xfrm>
            <a:off x="5135525" y="4067689"/>
            <a:ext cx="4008475" cy="279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36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220788"/>
            <a:ext cx="8034338" cy="542925"/>
          </a:xfrm>
        </p:spPr>
        <p:txBody>
          <a:bodyPr/>
          <a:lstStyle/>
          <a:p>
            <a:pPr algn="ctr" eaLnBrk="1" hangingPunct="1"/>
            <a:r>
              <a:rPr lang="en-GB" dirty="0"/>
              <a:t>Examples of visual support systems you could use</a:t>
            </a:r>
          </a:p>
        </p:txBody>
      </p:sp>
      <p:sp>
        <p:nvSpPr>
          <p:cNvPr id="21506" name="Slide Number Placeholder 4"/>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7D51C907-0C3D-432C-9C96-D8A6C4BE1118}" type="slidenum">
              <a:rPr lang="en-US"/>
              <a:pPr fontAlgn="base">
                <a:spcBef>
                  <a:spcPct val="0"/>
                </a:spcBef>
                <a:spcAft>
                  <a:spcPct val="0"/>
                </a:spcAft>
                <a:defRPr/>
              </a:pPr>
              <a:t>14</a:t>
            </a:fld>
            <a:endParaRPr lang="en-US"/>
          </a:p>
        </p:txBody>
      </p:sp>
      <p:sp>
        <p:nvSpPr>
          <p:cNvPr id="2" name="Content Placeholder 1"/>
          <p:cNvSpPr>
            <a:spLocks noGrp="1"/>
          </p:cNvSpPr>
          <p:nvPr>
            <p:ph idx="1"/>
          </p:nvPr>
        </p:nvSpPr>
        <p:spPr>
          <a:xfrm>
            <a:off x="457199" y="1994413"/>
            <a:ext cx="8217429" cy="4430200"/>
          </a:xfrm>
        </p:spPr>
        <p:txBody>
          <a:bodyPr/>
          <a:lstStyle/>
          <a:p>
            <a:endParaRPr lang="en-GB" dirty="0"/>
          </a:p>
          <a:p>
            <a:pPr marL="0" indent="0">
              <a:buNone/>
            </a:pPr>
            <a:endParaRPr lang="en-GB" dirty="0"/>
          </a:p>
          <a:p>
            <a:endParaRPr lang="en-GB" dirty="0"/>
          </a:p>
          <a:p>
            <a:endParaRPr lang="en-GB" dirty="0"/>
          </a:p>
        </p:txBody>
      </p:sp>
      <p:pic>
        <p:nvPicPr>
          <p:cNvPr id="9" name="Picture 2" descr="Image result for task management boa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41242"/>
            <a:ext cx="3480295" cy="49156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9309" t="10314" r="2024" b="11000"/>
          <a:stretch/>
        </p:blipFill>
        <p:spPr bwMode="auto">
          <a:xfrm>
            <a:off x="3949370" y="2372684"/>
            <a:ext cx="5194630" cy="36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4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Games to play at home to help develop attention</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pPr>
                <a:defRPr/>
              </a:pPr>
              <a:t>15</a:t>
            </a:fld>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680" t="22325" r="33110" b="52093"/>
          <a:stretch/>
        </p:blipFill>
        <p:spPr bwMode="auto">
          <a:xfrm>
            <a:off x="8051405" y="3898640"/>
            <a:ext cx="860313" cy="101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2"/>
          <p:cNvSpPr>
            <a:spLocks noGrp="1"/>
          </p:cNvSpPr>
          <p:nvPr>
            <p:ph idx="1"/>
          </p:nvPr>
        </p:nvSpPr>
        <p:spPr>
          <a:xfrm>
            <a:off x="262802" y="1968640"/>
            <a:ext cx="8474149" cy="4608406"/>
          </a:xfrm>
        </p:spPr>
        <p:txBody>
          <a:bodyPr/>
          <a:lstStyle/>
          <a:p>
            <a:pPr algn="ctr"/>
            <a:r>
              <a:rPr lang="en-GB" dirty="0"/>
              <a:t>Barrier games; </a:t>
            </a:r>
            <a:r>
              <a:rPr lang="en-GB" dirty="0" err="1"/>
              <a:t>eg</a:t>
            </a:r>
            <a:r>
              <a:rPr lang="en-GB" dirty="0"/>
              <a:t> listen and colour</a:t>
            </a:r>
          </a:p>
          <a:p>
            <a:pPr algn="ctr"/>
            <a:r>
              <a:rPr lang="en-GB" dirty="0"/>
              <a:t>A listening walk…what sounds can you hear in the park today?</a:t>
            </a:r>
          </a:p>
          <a:p>
            <a:pPr algn="ctr"/>
            <a:r>
              <a:rPr lang="en-GB" dirty="0"/>
              <a:t>Checklist of things to look out for on your walk/shopping trip/car journey</a:t>
            </a:r>
          </a:p>
          <a:p>
            <a:pPr algn="ctr"/>
            <a:r>
              <a:rPr lang="en-GB" dirty="0"/>
              <a:t>I went to the shops and I bought…</a:t>
            </a:r>
          </a:p>
          <a:p>
            <a:pPr algn="ctr"/>
            <a:r>
              <a:rPr lang="en-GB" dirty="0"/>
              <a:t>Spot the deliberate mistake in the familiar story or rhyme</a:t>
            </a:r>
          </a:p>
          <a:p>
            <a:pPr algn="ctr"/>
            <a:r>
              <a:rPr lang="en-GB" dirty="0"/>
              <a:t>Copying a rhythm </a:t>
            </a:r>
          </a:p>
          <a:p>
            <a:pPr algn="ctr"/>
            <a:r>
              <a:rPr lang="en-GB" dirty="0"/>
              <a:t>Kim’s game</a:t>
            </a:r>
          </a:p>
          <a:p>
            <a:pPr algn="ctr"/>
            <a:r>
              <a:rPr lang="en-GB" dirty="0"/>
              <a:t>Simon says</a:t>
            </a:r>
          </a:p>
          <a:p>
            <a:pPr algn="ctr"/>
            <a:r>
              <a:rPr lang="en-GB" dirty="0"/>
              <a:t>Games such as snap, matching pairs, and bingo where your child has to pay attention in order to win! </a:t>
            </a:r>
          </a:p>
          <a:p>
            <a:pPr marL="0" indent="0" algn="ctr">
              <a:buNone/>
            </a:pPr>
            <a:endParaRPr lang="en-GB" b="1" dirty="0"/>
          </a:p>
          <a:p>
            <a:pPr marL="0" indent="0" algn="ctr">
              <a:buNone/>
            </a:pPr>
            <a:endParaRPr lang="en-GB" b="1" dirty="0"/>
          </a:p>
          <a:p>
            <a:pPr marL="0" indent="0" algn="ctr">
              <a:buNone/>
            </a:pPr>
            <a:r>
              <a:rPr lang="en-GB" b="1" dirty="0"/>
              <a:t>See ‘Listen Up’ advice booklet from </a:t>
            </a:r>
            <a:r>
              <a:rPr lang="en-GB" b="1" i="1" dirty="0"/>
              <a:t>The Communication Trust</a:t>
            </a:r>
          </a:p>
          <a:p>
            <a:pPr algn="ctr"/>
            <a:endParaRPr lang="en-GB" sz="2400" dirty="0"/>
          </a:p>
          <a:p>
            <a:pPr marL="0" indent="0" algn="ctr">
              <a:buNone/>
            </a:pPr>
            <a:endParaRPr lang="en-GB" sz="2400" dirty="0"/>
          </a:p>
        </p:txBody>
      </p:sp>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61" t="68323" r="32404" b="15990"/>
          <a:stretch/>
        </p:blipFill>
        <p:spPr bwMode="auto">
          <a:xfrm>
            <a:off x="7960390" y="2970623"/>
            <a:ext cx="1042345" cy="6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767" t="44186" r="56715" b="31938"/>
          <a:stretch/>
        </p:blipFill>
        <p:spPr bwMode="auto">
          <a:xfrm>
            <a:off x="457200" y="3506276"/>
            <a:ext cx="789822" cy="78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152" t="44511" r="32330" b="31613"/>
          <a:stretch/>
        </p:blipFill>
        <p:spPr bwMode="auto">
          <a:xfrm>
            <a:off x="259206" y="1828661"/>
            <a:ext cx="789822" cy="78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4099" t="45581" r="32122" b="30078"/>
          <a:stretch/>
        </p:blipFill>
        <p:spPr bwMode="auto">
          <a:xfrm>
            <a:off x="275370" y="5218828"/>
            <a:ext cx="938094" cy="93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8198" t="46201" r="61337" b="35760"/>
          <a:stretch/>
        </p:blipFill>
        <p:spPr bwMode="auto">
          <a:xfrm>
            <a:off x="8115993" y="1783910"/>
            <a:ext cx="787886" cy="76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94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220788"/>
            <a:ext cx="8034338" cy="542925"/>
          </a:xfrm>
        </p:spPr>
        <p:txBody>
          <a:bodyPr/>
          <a:lstStyle/>
          <a:p>
            <a:pPr algn="ctr" eaLnBrk="1" hangingPunct="1"/>
            <a:r>
              <a:rPr lang="en-GB" dirty="0"/>
              <a:t>Questions</a:t>
            </a:r>
          </a:p>
        </p:txBody>
      </p:sp>
      <p:sp>
        <p:nvSpPr>
          <p:cNvPr id="21506" name="Slide Number Placeholder 4"/>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7D51C907-0C3D-432C-9C96-D8A6C4BE1118}" type="slidenum">
              <a:rPr lang="en-US"/>
              <a:pPr fontAlgn="base">
                <a:spcBef>
                  <a:spcPct val="0"/>
                </a:spcBef>
                <a:spcAft>
                  <a:spcPct val="0"/>
                </a:spcAft>
                <a:defRPr/>
              </a:pPr>
              <a:t>16</a:t>
            </a:fld>
            <a:endParaRPr lang="en-US"/>
          </a:p>
        </p:txBody>
      </p:sp>
      <p:sp>
        <p:nvSpPr>
          <p:cNvPr id="2" name="Content Placeholder 1"/>
          <p:cNvSpPr>
            <a:spLocks noGrp="1"/>
          </p:cNvSpPr>
          <p:nvPr>
            <p:ph idx="1"/>
          </p:nvPr>
        </p:nvSpPr>
        <p:spPr>
          <a:xfrm>
            <a:off x="457199" y="1994413"/>
            <a:ext cx="8217429" cy="4430200"/>
          </a:xfrm>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3200" dirty="0"/>
              <a:t>Any questions about how to support your child’s attention skills? </a:t>
            </a:r>
          </a:p>
        </p:txBody>
      </p:sp>
    </p:spTree>
    <p:extLst>
      <p:ext uri="{BB962C8B-B14F-4D97-AF65-F5344CB8AC3E}">
        <p14:creationId xmlns:p14="http://schemas.microsoft.com/office/powerpoint/2010/main" val="174561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1"/>
          <p:cNvSpPr>
            <a:spLocks noGrp="1"/>
          </p:cNvSpPr>
          <p:nvPr>
            <p:ph type="ctrTitle"/>
          </p:nvPr>
        </p:nvSpPr>
        <p:spPr>
          <a:xfrm>
            <a:off x="461963" y="2332038"/>
            <a:ext cx="3640137" cy="941387"/>
          </a:xfrm>
        </p:spPr>
        <p:txBody>
          <a:bodyPr/>
          <a:lstStyle/>
          <a:p>
            <a:pPr eaLnBrk="1" hangingPunct="1"/>
            <a:r>
              <a:rPr lang="en-US"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000" b="1" dirty="0"/>
              <a:t>Developing Attention for Communication </a:t>
            </a:r>
          </a:p>
        </p:txBody>
      </p:sp>
    </p:spTree>
    <p:extLst>
      <p:ext uri="{BB962C8B-B14F-4D97-AF65-F5344CB8AC3E}">
        <p14:creationId xmlns:p14="http://schemas.microsoft.com/office/powerpoint/2010/main" val="330232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t>Introductions</a:t>
            </a:r>
          </a:p>
        </p:txBody>
      </p:sp>
      <p:sp>
        <p:nvSpPr>
          <p:cNvPr id="3" name="Content Placeholder 2"/>
          <p:cNvSpPr>
            <a:spLocks noGrp="1"/>
          </p:cNvSpPr>
          <p:nvPr>
            <p:ph idx="1"/>
          </p:nvPr>
        </p:nvSpPr>
        <p:spPr/>
        <p:txBody>
          <a:bodyPr/>
          <a:lstStyle/>
          <a:p>
            <a:pPr marL="0" lvl="0" indent="0" eaLnBrk="1" hangingPunct="1">
              <a:spcBef>
                <a:spcPct val="0"/>
              </a:spcBef>
              <a:buClrTx/>
              <a:buNone/>
            </a:pPr>
            <a:endParaRPr lang="en-GB" sz="2800" dirty="0"/>
          </a:p>
          <a:p>
            <a:pPr marL="0" lvl="0" indent="0" algn="ctr" eaLnBrk="1" hangingPunct="1">
              <a:spcBef>
                <a:spcPct val="0"/>
              </a:spcBef>
              <a:buClrTx/>
              <a:buNone/>
            </a:pPr>
            <a:r>
              <a:rPr lang="en-GB" sz="2800" dirty="0"/>
              <a:t>Charlotte </a:t>
            </a:r>
            <a:r>
              <a:rPr lang="en-GB" sz="2800" dirty="0" err="1"/>
              <a:t>Wigg</a:t>
            </a:r>
            <a:endParaRPr lang="en-GB" sz="2800" dirty="0"/>
          </a:p>
          <a:p>
            <a:pPr marL="0" lvl="0" indent="0" algn="ctr" eaLnBrk="1" hangingPunct="1">
              <a:spcBef>
                <a:spcPct val="0"/>
              </a:spcBef>
              <a:buClrTx/>
              <a:buNone/>
            </a:pPr>
            <a:r>
              <a:rPr lang="en-GB" sz="2800" dirty="0" err="1"/>
              <a:t>Emaline</a:t>
            </a:r>
            <a:r>
              <a:rPr lang="en-GB" sz="2800" dirty="0"/>
              <a:t> Burgess</a:t>
            </a:r>
          </a:p>
          <a:p>
            <a:pPr marL="0" lvl="0" indent="0" eaLnBrk="1" hangingPunct="1">
              <a:spcBef>
                <a:spcPct val="0"/>
              </a:spcBef>
              <a:buClrTx/>
              <a:buNone/>
            </a:pPr>
            <a:endParaRPr lang="en-GB" sz="2800" dirty="0"/>
          </a:p>
          <a:p>
            <a:pPr marL="0" lvl="0" indent="0" algn="ctr" eaLnBrk="1" hangingPunct="1">
              <a:spcBef>
                <a:spcPct val="0"/>
              </a:spcBef>
              <a:buClrTx/>
              <a:buNone/>
            </a:pPr>
            <a:r>
              <a:rPr lang="en-GB" sz="2800" dirty="0"/>
              <a:t>Specialist Speech and Language Therapists</a:t>
            </a:r>
          </a:p>
          <a:p>
            <a:pPr marL="0" lvl="0" indent="0" algn="ctr" eaLnBrk="1" hangingPunct="1">
              <a:spcBef>
                <a:spcPct val="0"/>
              </a:spcBef>
              <a:buClrTx/>
              <a:buNone/>
            </a:pPr>
            <a:r>
              <a:rPr lang="en-GB" sz="2800" dirty="0"/>
              <a:t>ASD/Resourced Provision Teams</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pPr>
                <a:defRPr/>
              </a:pPr>
              <a:t>3</a:t>
            </a:fld>
            <a:endParaRPr lang="en-US" dirty="0"/>
          </a:p>
        </p:txBody>
      </p:sp>
    </p:spTree>
    <p:extLst>
      <p:ext uri="{BB962C8B-B14F-4D97-AF65-F5344CB8AC3E}">
        <p14:creationId xmlns:p14="http://schemas.microsoft.com/office/powerpoint/2010/main" val="119469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1125538"/>
            <a:ext cx="8229600" cy="544512"/>
          </a:xfrm>
        </p:spPr>
        <p:txBody>
          <a:bodyPr/>
          <a:lstStyle/>
          <a:p>
            <a:pPr algn="ctr" eaLnBrk="1" hangingPunct="1"/>
            <a:r>
              <a:rPr lang="en-US" sz="3200" dirty="0"/>
              <a:t>Aims for today’s session</a:t>
            </a:r>
          </a:p>
        </p:txBody>
      </p:sp>
      <p:sp>
        <p:nvSpPr>
          <p:cNvPr id="13314" name="Content Placeholder 2"/>
          <p:cNvSpPr>
            <a:spLocks noGrp="1"/>
          </p:cNvSpPr>
          <p:nvPr>
            <p:ph sz="half" idx="1"/>
          </p:nvPr>
        </p:nvSpPr>
        <p:spPr>
          <a:xfrm>
            <a:off x="457200" y="1905000"/>
            <a:ext cx="8458200" cy="4953000"/>
          </a:xfrm>
        </p:spPr>
        <p:txBody>
          <a:bodyPr/>
          <a:lstStyle/>
          <a:p>
            <a:pPr marL="0" indent="0" algn="ctr" eaLnBrk="1" hangingPunct="1">
              <a:lnSpc>
                <a:spcPct val="80000"/>
              </a:lnSpc>
              <a:spcAft>
                <a:spcPct val="40000"/>
              </a:spcAft>
              <a:buFont typeface="Arial" charset="0"/>
              <a:buNone/>
            </a:pPr>
            <a:endParaRPr lang="en-US" dirty="0"/>
          </a:p>
          <a:p>
            <a:pPr eaLnBrk="1" hangingPunct="1">
              <a:lnSpc>
                <a:spcPct val="80000"/>
              </a:lnSpc>
              <a:spcAft>
                <a:spcPct val="40000"/>
              </a:spcAft>
            </a:pPr>
            <a:r>
              <a:rPr lang="en-US" dirty="0"/>
              <a:t>What is ‘good attention’ and why is it important for communication?</a:t>
            </a:r>
          </a:p>
          <a:p>
            <a:pPr eaLnBrk="1" hangingPunct="1">
              <a:lnSpc>
                <a:spcPct val="80000"/>
              </a:lnSpc>
              <a:spcAft>
                <a:spcPct val="40000"/>
              </a:spcAft>
            </a:pPr>
            <a:r>
              <a:rPr lang="en-US" dirty="0"/>
              <a:t>What difficulties do we see in children who might need support with their attention?</a:t>
            </a:r>
          </a:p>
          <a:p>
            <a:pPr eaLnBrk="1" hangingPunct="1">
              <a:lnSpc>
                <a:spcPct val="80000"/>
              </a:lnSpc>
              <a:spcAft>
                <a:spcPct val="40000"/>
              </a:spcAft>
            </a:pPr>
            <a:r>
              <a:rPr lang="en-US" dirty="0"/>
              <a:t>How you can help your child in your day to day life to improve their attention; top tips!</a:t>
            </a:r>
          </a:p>
          <a:p>
            <a:pPr eaLnBrk="1" hangingPunct="1">
              <a:lnSpc>
                <a:spcPct val="80000"/>
              </a:lnSpc>
              <a:spcAft>
                <a:spcPct val="40000"/>
              </a:spcAft>
            </a:pPr>
            <a:r>
              <a:rPr lang="en-US" dirty="0"/>
              <a:t>Games to play with your child to help improve their attention </a:t>
            </a:r>
          </a:p>
          <a:p>
            <a:pPr marL="0" indent="0" eaLnBrk="1" hangingPunct="1">
              <a:lnSpc>
                <a:spcPct val="80000"/>
              </a:lnSpc>
              <a:spcAft>
                <a:spcPct val="40000"/>
              </a:spcAft>
              <a:buNone/>
            </a:pPr>
            <a:endParaRPr lang="en-US" dirty="0"/>
          </a:p>
          <a:p>
            <a:pPr marL="0" indent="0" eaLnBrk="1" hangingPunct="1">
              <a:lnSpc>
                <a:spcPct val="80000"/>
              </a:lnSpc>
              <a:spcAft>
                <a:spcPct val="40000"/>
              </a:spcAft>
              <a:buFont typeface="Arial" charset="0"/>
              <a:buNone/>
            </a:pPr>
            <a:endParaRPr lang="en-US" dirty="0"/>
          </a:p>
        </p:txBody>
      </p:sp>
      <p:sp>
        <p:nvSpPr>
          <p:cNvPr id="11267" name="Slide Number Placeholder 6"/>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098D1454-68BD-452D-9E41-1C954E8FE207}" type="slidenum">
              <a:rPr lang="en-US"/>
              <a:pPr fontAlgn="base">
                <a:spcBef>
                  <a:spcPct val="0"/>
                </a:spcBef>
                <a:spcAft>
                  <a:spcPct val="0"/>
                </a:spcAft>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Attention and Listening Development</a:t>
            </a:r>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pPr>
                <a:defRPr/>
              </a:pPr>
              <a:t>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17" t="10233" r="35814" b="15039"/>
          <a:stretch/>
        </p:blipFill>
        <p:spPr bwMode="auto">
          <a:xfrm>
            <a:off x="669851" y="1763326"/>
            <a:ext cx="3414065" cy="509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16817" y="2721935"/>
            <a:ext cx="4674979" cy="2862322"/>
          </a:xfrm>
          <a:prstGeom prst="rect">
            <a:avLst/>
          </a:prstGeom>
          <a:noFill/>
        </p:spPr>
        <p:txBody>
          <a:bodyPr wrap="square" rtlCol="0">
            <a:spAutoFit/>
          </a:bodyPr>
          <a:lstStyle/>
          <a:p>
            <a:r>
              <a:rPr lang="en-GB" sz="2000" dirty="0"/>
              <a:t>Just like a tree that needs good roots to be able to grow, successful communication needs a range of foundational skills which include (amongst others): </a:t>
            </a:r>
          </a:p>
          <a:p>
            <a:endParaRPr lang="en-GB" sz="2000" dirty="0"/>
          </a:p>
          <a:p>
            <a:pPr marL="342900" indent="-342900">
              <a:buFont typeface="Arial" panose="020B0604020202020204" pitchFamily="34" charset="0"/>
              <a:buChar char="•"/>
            </a:pPr>
            <a:r>
              <a:rPr lang="en-GB" sz="2000" dirty="0"/>
              <a:t>Listening</a:t>
            </a:r>
          </a:p>
          <a:p>
            <a:pPr marL="342900" indent="-342900">
              <a:buFont typeface="Arial" panose="020B0604020202020204" pitchFamily="34" charset="0"/>
              <a:buChar char="•"/>
            </a:pPr>
            <a:r>
              <a:rPr lang="en-GB" sz="2000" dirty="0"/>
              <a:t>Shared attention</a:t>
            </a:r>
          </a:p>
          <a:p>
            <a:pPr marL="342900" indent="-342900">
              <a:buFont typeface="Arial" panose="020B0604020202020204" pitchFamily="34" charset="0"/>
              <a:buChar char="•"/>
            </a:pPr>
            <a:r>
              <a:rPr lang="en-GB" sz="2000" dirty="0"/>
              <a:t>Turn taking</a:t>
            </a:r>
          </a:p>
        </p:txBody>
      </p:sp>
      <p:sp>
        <p:nvSpPr>
          <p:cNvPr id="6" name="Oval 5"/>
          <p:cNvSpPr/>
          <p:nvPr/>
        </p:nvSpPr>
        <p:spPr>
          <a:xfrm>
            <a:off x="1148318" y="5986129"/>
            <a:ext cx="956931" cy="297712"/>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p:cNvSpPr/>
          <p:nvPr/>
        </p:nvSpPr>
        <p:spPr>
          <a:xfrm>
            <a:off x="2629788" y="5562991"/>
            <a:ext cx="1570072" cy="297712"/>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Oval 8"/>
          <p:cNvSpPr/>
          <p:nvPr/>
        </p:nvSpPr>
        <p:spPr>
          <a:xfrm>
            <a:off x="2367524" y="6188150"/>
            <a:ext cx="1385775" cy="297712"/>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0254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Attention skills for a primary aged child</a:t>
            </a:r>
          </a:p>
        </p:txBody>
      </p:sp>
      <p:sp>
        <p:nvSpPr>
          <p:cNvPr id="3" name="Content Placeholder 2"/>
          <p:cNvSpPr>
            <a:spLocks noGrp="1"/>
          </p:cNvSpPr>
          <p:nvPr>
            <p:ph idx="1"/>
          </p:nvPr>
        </p:nvSpPr>
        <p:spPr/>
        <p:txBody>
          <a:bodyPr/>
          <a:lstStyle/>
          <a:p>
            <a:pPr marL="0" indent="0" algn="ctr">
              <a:buNone/>
            </a:pPr>
            <a:r>
              <a:rPr lang="en-GB" b="1" dirty="0"/>
              <a:t>What attention skills could we expect a key stage one child to have?</a:t>
            </a:r>
          </a:p>
          <a:p>
            <a:pPr marL="0" indent="0" algn="ctr">
              <a:buNone/>
            </a:pPr>
            <a:endParaRPr lang="en-GB" b="1" dirty="0"/>
          </a:p>
          <a:p>
            <a:pPr marL="0" indent="0">
              <a:buNone/>
            </a:pPr>
            <a:r>
              <a:rPr lang="en-GB" b="1" dirty="0"/>
              <a:t>4-5 years old</a:t>
            </a:r>
          </a:p>
          <a:p>
            <a:pPr marL="0" indent="0">
              <a:buNone/>
            </a:pPr>
            <a:r>
              <a:rPr lang="en-GB" dirty="0"/>
              <a:t>Children of this age are expected to be able to switch their attention between activities with minimal adult support. They are expected to be able to carry out an activity whilst listening to an instruction at the same time. </a:t>
            </a:r>
            <a:br>
              <a:rPr lang="en-GB" dirty="0"/>
            </a:br>
            <a:r>
              <a:rPr lang="en-GB" dirty="0"/>
              <a:t>Attention span can still be quite short at this age.</a:t>
            </a:r>
          </a:p>
          <a:p>
            <a:pPr marL="0" indent="0">
              <a:buNone/>
            </a:pPr>
            <a:endParaRPr lang="en-GB" dirty="0"/>
          </a:p>
          <a:p>
            <a:pPr marL="0" indent="0">
              <a:buNone/>
            </a:pPr>
            <a:r>
              <a:rPr lang="en-GB" b="1" dirty="0"/>
              <a:t>5-6 years old</a:t>
            </a:r>
          </a:p>
          <a:p>
            <a:pPr marL="0" indent="0">
              <a:buNone/>
            </a:pPr>
            <a:r>
              <a:rPr lang="en-GB" dirty="0"/>
              <a:t>Children of this age are expected to have well established, </a:t>
            </a:r>
            <a:br>
              <a:rPr lang="en-GB" dirty="0"/>
            </a:br>
            <a:r>
              <a:rPr lang="en-GB" dirty="0"/>
              <a:t>fully integrated attention skills and to need minimal support </a:t>
            </a:r>
            <a:br>
              <a:rPr lang="en-GB" dirty="0"/>
            </a:br>
            <a:r>
              <a:rPr lang="en-GB" dirty="0"/>
              <a:t>from an adult.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pPr>
                <a:defRPr/>
              </a:pPr>
              <a:t>6</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66" t="25713" r="54913" b="49302"/>
          <a:stretch/>
        </p:blipFill>
        <p:spPr bwMode="auto">
          <a:xfrm>
            <a:off x="6933902" y="3870895"/>
            <a:ext cx="2210097" cy="191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9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1220788"/>
            <a:ext cx="9143999" cy="542925"/>
          </a:xfrm>
        </p:spPr>
        <p:txBody>
          <a:bodyPr/>
          <a:lstStyle/>
          <a:p>
            <a:pPr algn="ctr" eaLnBrk="1" hangingPunct="1"/>
            <a:r>
              <a:rPr lang="en-GB" sz="2400" dirty="0"/>
              <a:t>How poor attention might affect a child’s communication development </a:t>
            </a:r>
          </a:p>
        </p:txBody>
      </p:sp>
      <p:sp>
        <p:nvSpPr>
          <p:cNvPr id="18434" name="Slide Number Placeholder 4"/>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1B4347DF-15A1-438F-9CF2-06B74A82A9DD}" type="slidenum">
              <a:rPr lang="en-US"/>
              <a:pPr fontAlgn="base">
                <a:spcBef>
                  <a:spcPct val="0"/>
                </a:spcBef>
                <a:spcAft>
                  <a:spcPct val="0"/>
                </a:spcAft>
                <a:defRPr/>
              </a:pPr>
              <a:t>7</a:t>
            </a:fld>
            <a:endParaRPr lang="en-US"/>
          </a:p>
        </p:txBody>
      </p:sp>
      <p:sp>
        <p:nvSpPr>
          <p:cNvPr id="2" name="Content Placeholder 1"/>
          <p:cNvSpPr>
            <a:spLocks noGrp="1"/>
          </p:cNvSpPr>
          <p:nvPr>
            <p:ph idx="1"/>
          </p:nvPr>
        </p:nvSpPr>
        <p:spPr>
          <a:xfrm>
            <a:off x="457199" y="1994412"/>
            <a:ext cx="8217429" cy="4634987"/>
          </a:xfrm>
        </p:spPr>
        <p:txBody>
          <a:bodyPr/>
          <a:lstStyle/>
          <a:p>
            <a:pPr marL="0" lvl="0" indent="0" algn="ctr" eaLnBrk="1" fontAlgn="auto" hangingPunct="1">
              <a:lnSpc>
                <a:spcPct val="90000"/>
              </a:lnSpc>
              <a:spcAft>
                <a:spcPts val="0"/>
              </a:spcAft>
              <a:buClrTx/>
              <a:buNone/>
            </a:pPr>
            <a:r>
              <a:rPr lang="en-GB" sz="2200" b="1" dirty="0"/>
              <a:t>If a child is not able to sustain and switch their attention they may have difficulty;</a:t>
            </a:r>
          </a:p>
          <a:p>
            <a:pPr marL="0" lvl="0" indent="0" algn="ctr" eaLnBrk="1" fontAlgn="auto" hangingPunct="1">
              <a:lnSpc>
                <a:spcPct val="90000"/>
              </a:lnSpc>
              <a:spcAft>
                <a:spcPts val="0"/>
              </a:spcAft>
              <a:buClrTx/>
              <a:buNone/>
            </a:pPr>
            <a:endParaRPr lang="en-GB" sz="2200" b="1" dirty="0"/>
          </a:p>
          <a:p>
            <a:pPr lvl="0" eaLnBrk="1" fontAlgn="auto" hangingPunct="1">
              <a:lnSpc>
                <a:spcPct val="90000"/>
              </a:lnSpc>
              <a:spcAft>
                <a:spcPts val="0"/>
              </a:spcAft>
              <a:buClrTx/>
              <a:buFontTx/>
              <a:buChar char="•"/>
            </a:pPr>
            <a:r>
              <a:rPr lang="en-GB" sz="2200" dirty="0"/>
              <a:t>Following what the teacher is asking them to do in the classroom</a:t>
            </a:r>
          </a:p>
          <a:p>
            <a:pPr lvl="0" eaLnBrk="1" fontAlgn="auto" hangingPunct="1">
              <a:lnSpc>
                <a:spcPct val="90000"/>
              </a:lnSpc>
              <a:spcAft>
                <a:spcPts val="0"/>
              </a:spcAft>
              <a:buClrTx/>
              <a:buFontTx/>
              <a:buChar char="•"/>
            </a:pPr>
            <a:r>
              <a:rPr lang="en-GB" sz="2200" dirty="0"/>
              <a:t>Sitting still on a chair or on the carpet for a period of time</a:t>
            </a:r>
          </a:p>
          <a:p>
            <a:pPr lvl="0" eaLnBrk="1" fontAlgn="auto" hangingPunct="1">
              <a:lnSpc>
                <a:spcPct val="90000"/>
              </a:lnSpc>
              <a:spcAft>
                <a:spcPts val="0"/>
              </a:spcAft>
              <a:buClrTx/>
              <a:buFontTx/>
              <a:buChar char="•"/>
            </a:pPr>
            <a:r>
              <a:rPr lang="en-GB" sz="2200" dirty="0"/>
              <a:t>Being able to complete a task in the classroom or at home</a:t>
            </a:r>
          </a:p>
          <a:p>
            <a:pPr lvl="0" eaLnBrk="1" fontAlgn="auto" hangingPunct="1">
              <a:lnSpc>
                <a:spcPct val="90000"/>
              </a:lnSpc>
              <a:spcAft>
                <a:spcPts val="0"/>
              </a:spcAft>
              <a:buClrTx/>
              <a:buFontTx/>
              <a:buChar char="•"/>
            </a:pPr>
            <a:r>
              <a:rPr lang="en-GB" sz="2200" dirty="0"/>
              <a:t>Picking up on new vocabulary that is being used by others</a:t>
            </a:r>
          </a:p>
          <a:p>
            <a:pPr lvl="0" eaLnBrk="1" fontAlgn="auto" hangingPunct="1">
              <a:lnSpc>
                <a:spcPct val="90000"/>
              </a:lnSpc>
              <a:spcAft>
                <a:spcPts val="0"/>
              </a:spcAft>
              <a:buClrTx/>
              <a:buFontTx/>
              <a:buChar char="•"/>
            </a:pPr>
            <a:r>
              <a:rPr lang="en-GB" sz="2200" dirty="0"/>
              <a:t>Being able to participate in and follow conversations with peers</a:t>
            </a:r>
          </a:p>
          <a:p>
            <a:pPr lvl="0" eaLnBrk="1" fontAlgn="auto" hangingPunct="1">
              <a:lnSpc>
                <a:spcPct val="90000"/>
              </a:lnSpc>
              <a:spcAft>
                <a:spcPts val="0"/>
              </a:spcAft>
              <a:buClrTx/>
              <a:buFontTx/>
              <a:buChar char="•"/>
            </a:pPr>
            <a:r>
              <a:rPr lang="en-GB" sz="2200" dirty="0"/>
              <a:t>Expressing their ideas in a clear and sequenced manner</a:t>
            </a:r>
          </a:p>
          <a:p>
            <a:pPr lvl="0" eaLnBrk="1" fontAlgn="auto" hangingPunct="1">
              <a:lnSpc>
                <a:spcPct val="90000"/>
              </a:lnSpc>
              <a:spcAft>
                <a:spcPts val="0"/>
              </a:spcAft>
              <a:buClrTx/>
              <a:buFontTx/>
              <a:buChar char="•"/>
            </a:pPr>
            <a:r>
              <a:rPr lang="en-GB" sz="2200" dirty="0"/>
              <a:t>Being able to take turns with peers and play cooperatively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220788"/>
            <a:ext cx="9144000" cy="542925"/>
          </a:xfrm>
        </p:spPr>
        <p:txBody>
          <a:bodyPr/>
          <a:lstStyle/>
          <a:p>
            <a:pPr algn="ctr" eaLnBrk="1" hangingPunct="1"/>
            <a:r>
              <a:rPr lang="en-GB" dirty="0"/>
              <a:t>How you can help your child’s attention skills in day to day life</a:t>
            </a:r>
          </a:p>
        </p:txBody>
      </p:sp>
      <p:sp>
        <p:nvSpPr>
          <p:cNvPr id="19458" name="Slide Number Placeholder 4"/>
          <p:cNvSpPr>
            <a:spLocks noGrp="1"/>
          </p:cNvSpPr>
          <p:nvPr>
            <p:ph type="sldNum"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3E1C91F9-FDBA-4B82-82C9-8D955A306441}" type="slidenum">
              <a:rPr lang="en-US"/>
              <a:pPr fontAlgn="base">
                <a:spcBef>
                  <a:spcPct val="0"/>
                </a:spcBef>
                <a:spcAft>
                  <a:spcPct val="0"/>
                </a:spcAft>
                <a:defRPr/>
              </a:pPr>
              <a:t>8</a:t>
            </a:fld>
            <a:endParaRPr lang="en-US"/>
          </a:p>
        </p:txBody>
      </p:sp>
      <p:sp>
        <p:nvSpPr>
          <p:cNvPr id="2" name="Content Placeholder 1"/>
          <p:cNvSpPr>
            <a:spLocks noGrp="1"/>
          </p:cNvSpPr>
          <p:nvPr>
            <p:ph idx="1"/>
          </p:nvPr>
        </p:nvSpPr>
        <p:spPr>
          <a:xfrm>
            <a:off x="116957" y="1852723"/>
            <a:ext cx="8867555" cy="4868752"/>
          </a:xfrm>
        </p:spPr>
        <p:txBody>
          <a:bodyPr/>
          <a:lstStyle/>
          <a:p>
            <a:pPr marL="0" indent="0">
              <a:buNone/>
            </a:pPr>
            <a:r>
              <a:rPr lang="en-GB" dirty="0"/>
              <a:t>Before speaking to your child and/or giving them an instruction; </a:t>
            </a:r>
          </a:p>
          <a:p>
            <a:pPr marL="0" indent="0">
              <a:buNone/>
            </a:pPr>
            <a:endParaRPr lang="en-GB" dirty="0"/>
          </a:p>
          <a:p>
            <a:r>
              <a:rPr lang="en-GB" dirty="0"/>
              <a:t>Ensure you are facing them and ideally get down to their level</a:t>
            </a:r>
            <a:br>
              <a:rPr lang="en-GB" dirty="0"/>
            </a:br>
            <a:br>
              <a:rPr lang="en-GB" dirty="0"/>
            </a:br>
            <a:endParaRPr lang="en-GB" dirty="0"/>
          </a:p>
          <a:p>
            <a:r>
              <a:rPr lang="en-GB" dirty="0"/>
              <a:t>Use their name at the start and wait for them to respond</a:t>
            </a:r>
            <a:br>
              <a:rPr lang="en-GB" dirty="0"/>
            </a:br>
            <a:br>
              <a:rPr lang="en-GB" dirty="0"/>
            </a:br>
            <a:endParaRPr lang="en-GB" dirty="0"/>
          </a:p>
          <a:p>
            <a:r>
              <a:rPr lang="en-GB" dirty="0"/>
              <a:t>Give instructions in ‘chunks’ so they don’t have to hold too much information at once</a:t>
            </a:r>
            <a:br>
              <a:rPr lang="en-GB" dirty="0"/>
            </a:br>
            <a:br>
              <a:rPr lang="en-GB" dirty="0"/>
            </a:br>
            <a:endParaRPr lang="en-GB" dirty="0"/>
          </a:p>
          <a:p>
            <a:r>
              <a:rPr lang="en-GB" dirty="0"/>
              <a:t>Give them extra time to process what you have said to them</a:t>
            </a:r>
          </a:p>
          <a:p>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646" t="27016" r="32413" b="48837"/>
          <a:stretch/>
        </p:blipFill>
        <p:spPr bwMode="auto">
          <a:xfrm>
            <a:off x="7030382" y="2806995"/>
            <a:ext cx="1134974" cy="110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882" t="60199" r="32647" b="12979"/>
          <a:stretch/>
        </p:blipFill>
        <p:spPr bwMode="auto">
          <a:xfrm>
            <a:off x="6860443" y="5265663"/>
            <a:ext cx="1028286" cy="124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0400"/>
            <a:ext cx="9143999" cy="542927"/>
          </a:xfrm>
        </p:spPr>
        <p:txBody>
          <a:bodyPr/>
          <a:lstStyle/>
          <a:p>
            <a:pPr algn="ctr"/>
            <a:r>
              <a:rPr lang="en-GB" dirty="0"/>
              <a:t>How you can help your child’s attention skills in day to day life</a:t>
            </a:r>
          </a:p>
        </p:txBody>
      </p:sp>
      <p:sp>
        <p:nvSpPr>
          <p:cNvPr id="3" name="Content Placeholder 2"/>
          <p:cNvSpPr>
            <a:spLocks noGrp="1"/>
          </p:cNvSpPr>
          <p:nvPr>
            <p:ph idx="1"/>
          </p:nvPr>
        </p:nvSpPr>
        <p:spPr>
          <a:xfrm>
            <a:off x="297712" y="2143269"/>
            <a:ext cx="8846287" cy="4055796"/>
          </a:xfrm>
        </p:spPr>
        <p:txBody>
          <a:bodyPr/>
          <a:lstStyle/>
          <a:p>
            <a:r>
              <a:rPr lang="en-GB" dirty="0"/>
              <a:t>Observe them and praise for any signs of good listening </a:t>
            </a:r>
            <a:r>
              <a:rPr lang="en-GB" b="1" dirty="0"/>
              <a:t>before</a:t>
            </a:r>
            <a:r>
              <a:rPr lang="en-GB" dirty="0"/>
              <a:t> you </a:t>
            </a:r>
            <a:br>
              <a:rPr lang="en-GB" dirty="0"/>
            </a:br>
            <a:r>
              <a:rPr lang="en-GB" dirty="0"/>
              <a:t>notice a problem;</a:t>
            </a:r>
            <a:br>
              <a:rPr lang="en-GB" dirty="0"/>
            </a:br>
            <a:r>
              <a:rPr lang="en-GB" dirty="0"/>
              <a:t> “I can see you are listening to mummy because you are looking at me”</a:t>
            </a:r>
            <a:br>
              <a:rPr lang="en-GB" dirty="0"/>
            </a:br>
            <a:br>
              <a:rPr lang="en-GB" dirty="0"/>
            </a:br>
            <a:endParaRPr lang="en-GB" dirty="0"/>
          </a:p>
          <a:p>
            <a:r>
              <a:rPr lang="en-GB" dirty="0"/>
              <a:t>Reduce/remove likely distractions before you need to gain their attention </a:t>
            </a:r>
            <a:r>
              <a:rPr lang="en-GB" dirty="0" err="1"/>
              <a:t>eg</a:t>
            </a:r>
            <a:r>
              <a:rPr lang="en-GB" dirty="0"/>
              <a:t>, pause/switch off the screen</a:t>
            </a:r>
            <a:br>
              <a:rPr lang="en-GB" dirty="0"/>
            </a:br>
            <a:br>
              <a:rPr lang="en-GB" dirty="0"/>
            </a:br>
            <a:endParaRPr lang="en-GB" dirty="0"/>
          </a:p>
          <a:p>
            <a:r>
              <a:rPr lang="en-GB" dirty="0"/>
              <a:t>Model and promote ‘active listening’ – showing with our face </a:t>
            </a:r>
            <a:br>
              <a:rPr lang="en-GB" dirty="0"/>
            </a:br>
            <a:r>
              <a:rPr lang="en-GB" dirty="0"/>
              <a:t>and our body that we are listening to them</a:t>
            </a:r>
          </a:p>
          <a:p>
            <a:endParaRPr lang="en-GB" dirty="0"/>
          </a:p>
        </p:txBody>
      </p:sp>
      <p:sp>
        <p:nvSpPr>
          <p:cNvPr id="4" name="Slide Number Placeholder 3"/>
          <p:cNvSpPr>
            <a:spLocks noGrp="1"/>
          </p:cNvSpPr>
          <p:nvPr>
            <p:ph type="sldNum" sz="quarter" idx="11"/>
          </p:nvPr>
        </p:nvSpPr>
        <p:spPr/>
        <p:txBody>
          <a:bodyPr/>
          <a:lstStyle/>
          <a:p>
            <a:pPr>
              <a:defRPr/>
            </a:pPr>
            <a:fld id="{0C9EA628-CAAF-4502-A4A2-2799BEACB4BD}" type="slidenum">
              <a:rPr lang="en-US" smtClean="0"/>
              <a:pPr>
                <a:defRPr/>
              </a:pPr>
              <a:t>9</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46" t="68527" r="31802" b="10543"/>
          <a:stretch/>
        </p:blipFill>
        <p:spPr bwMode="auto">
          <a:xfrm>
            <a:off x="7126400" y="4784649"/>
            <a:ext cx="1261626" cy="102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639" t="20310" r="56890" b="52868"/>
          <a:stretch/>
        </p:blipFill>
        <p:spPr bwMode="auto">
          <a:xfrm>
            <a:off x="7849271" y="2005045"/>
            <a:ext cx="1028286" cy="124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801151"/>
      </p:ext>
    </p:extLst>
  </p:cSld>
  <p:clrMapOvr>
    <a:masterClrMapping/>
  </p:clrMapOvr>
</p:sld>
</file>

<file path=ppt/theme/theme1.xml><?xml version="1.0" encoding="utf-8"?>
<a:theme xmlns:a="http://schemas.openxmlformats.org/drawingml/2006/main" name="Office Theme">
  <a:themeElements>
    <a:clrScheme name="Custom 1">
      <a:dk1>
        <a:srgbClr val="3C3C3B"/>
      </a:dk1>
      <a:lt1>
        <a:sysClr val="window" lastClr="FFFFFF"/>
      </a:lt1>
      <a:dk2>
        <a:srgbClr val="005B9C"/>
      </a:dk2>
      <a:lt2>
        <a:srgbClr val="EEECE1"/>
      </a:lt2>
      <a:accent1>
        <a:srgbClr val="005B9C"/>
      </a:accent1>
      <a:accent2>
        <a:srgbClr val="F6D21C"/>
      </a:accent2>
      <a:accent3>
        <a:srgbClr val="005B9C"/>
      </a:accent3>
      <a:accent4>
        <a:srgbClr val="F6BC1C"/>
      </a:accent4>
      <a:accent5>
        <a:srgbClr val="005B9C"/>
      </a:accent5>
      <a:accent6>
        <a:srgbClr val="F6BC1C"/>
      </a:accent6>
      <a:hlink>
        <a:srgbClr val="005B9C"/>
      </a:hlink>
      <a:folHlink>
        <a:srgbClr val="005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5864</TotalTime>
  <Words>994</Words>
  <Application>Microsoft Office PowerPoint</Application>
  <PresentationFormat>On-screen Show (4:3)</PresentationFormat>
  <Paragraphs>127</Paragraphs>
  <Slides>17</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Developing Attention for Communication </vt:lpstr>
      <vt:lpstr>Introductions</vt:lpstr>
      <vt:lpstr>Aims for today’s session</vt:lpstr>
      <vt:lpstr>Attention and Listening Development</vt:lpstr>
      <vt:lpstr>Attention skills for a primary aged child</vt:lpstr>
      <vt:lpstr>How poor attention might affect a child’s communication development </vt:lpstr>
      <vt:lpstr>How you can help your child’s attention skills in day to day life</vt:lpstr>
      <vt:lpstr>How you can help your child’s attention skills in day to day life</vt:lpstr>
      <vt:lpstr>Conversation skills</vt:lpstr>
      <vt:lpstr>Visuals</vt:lpstr>
      <vt:lpstr>Examples of visual support systems you could use</vt:lpstr>
      <vt:lpstr>Examples of visual support systems you could use</vt:lpstr>
      <vt:lpstr>Examples of visual support systems you could use</vt:lpstr>
      <vt:lpstr>Games to play at home to help develop attention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Rothwell</dc:creator>
  <cp:lastModifiedBy>stacey yusuf</cp:lastModifiedBy>
  <cp:revision>212</cp:revision>
  <cp:lastPrinted>2014-01-28T14:17:42Z</cp:lastPrinted>
  <dcterms:created xsi:type="dcterms:W3CDTF">2013-04-15T10:44:10Z</dcterms:created>
  <dcterms:modified xsi:type="dcterms:W3CDTF">2021-03-18T09:32:26Z</dcterms:modified>
</cp:coreProperties>
</file>